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95" r:id="rId5"/>
  </p:sldMasterIdLst>
  <p:notesMasterIdLst>
    <p:notesMasterId r:id="rId63"/>
  </p:notesMasterIdLst>
  <p:handoutMasterIdLst>
    <p:handoutMasterId r:id="rId64"/>
  </p:handoutMasterIdLst>
  <p:sldIdLst>
    <p:sldId id="327" r:id="rId6"/>
    <p:sldId id="330" r:id="rId7"/>
    <p:sldId id="331" r:id="rId8"/>
    <p:sldId id="333" r:id="rId9"/>
    <p:sldId id="332" r:id="rId10"/>
    <p:sldId id="334" r:id="rId11"/>
    <p:sldId id="343" r:id="rId12"/>
    <p:sldId id="262" r:id="rId13"/>
    <p:sldId id="263" r:id="rId14"/>
    <p:sldId id="299" r:id="rId15"/>
    <p:sldId id="335" r:id="rId16"/>
    <p:sldId id="336" r:id="rId17"/>
    <p:sldId id="302" r:id="rId18"/>
    <p:sldId id="337" r:id="rId19"/>
    <p:sldId id="264" r:id="rId20"/>
    <p:sldId id="338" r:id="rId21"/>
    <p:sldId id="266" r:id="rId22"/>
    <p:sldId id="339" r:id="rId23"/>
    <p:sldId id="265" r:id="rId24"/>
    <p:sldId id="276" r:id="rId25"/>
    <p:sldId id="303" r:id="rId26"/>
    <p:sldId id="293" r:id="rId27"/>
    <p:sldId id="340" r:id="rId28"/>
    <p:sldId id="277" r:id="rId29"/>
    <p:sldId id="284" r:id="rId30"/>
    <p:sldId id="269" r:id="rId31"/>
    <p:sldId id="304" r:id="rId32"/>
    <p:sldId id="305" r:id="rId33"/>
    <p:sldId id="341" r:id="rId34"/>
    <p:sldId id="307" r:id="rId35"/>
    <p:sldId id="306" r:id="rId36"/>
    <p:sldId id="308" r:id="rId37"/>
    <p:sldId id="270" r:id="rId38"/>
    <p:sldId id="309" r:id="rId39"/>
    <p:sldId id="310" r:id="rId40"/>
    <p:sldId id="311" r:id="rId41"/>
    <p:sldId id="312" r:id="rId42"/>
    <p:sldId id="314" r:id="rId43"/>
    <p:sldId id="313" r:id="rId44"/>
    <p:sldId id="315" r:id="rId45"/>
    <p:sldId id="316" r:id="rId46"/>
    <p:sldId id="317" r:id="rId47"/>
    <p:sldId id="294" r:id="rId48"/>
    <p:sldId id="296" r:id="rId49"/>
    <p:sldId id="318" r:id="rId50"/>
    <p:sldId id="319" r:id="rId51"/>
    <p:sldId id="321" r:id="rId52"/>
    <p:sldId id="322" r:id="rId53"/>
    <p:sldId id="323" r:id="rId54"/>
    <p:sldId id="324" r:id="rId55"/>
    <p:sldId id="342" r:id="rId56"/>
    <p:sldId id="288" r:id="rId57"/>
    <p:sldId id="289" r:id="rId58"/>
    <p:sldId id="320" r:id="rId59"/>
    <p:sldId id="274" r:id="rId60"/>
    <p:sldId id="275" r:id="rId61"/>
    <p:sldId id="32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min" initials="A" lastIdx="5" clrIdx="6">
    <p:extLst>
      <p:ext uri="{19B8F6BF-5375-455C-9EA6-DF929625EA0E}">
        <p15:presenceInfo xmlns:p15="http://schemas.microsoft.com/office/powerpoint/2012/main" userId="Admin" providerId="Non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121619"/>
    <a:srgbClr val="0948CB"/>
    <a:srgbClr val="0B49CB"/>
    <a:srgbClr val="145579"/>
    <a:srgbClr val="F2F4F8"/>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291" autoAdjust="0"/>
  </p:normalViewPr>
  <p:slideViewPr>
    <p:cSldViewPr snapToGrid="0" snapToObjects="1">
      <p:cViewPr varScale="1">
        <p:scale>
          <a:sx n="68" d="100"/>
          <a:sy n="68" d="100"/>
        </p:scale>
        <p:origin x="73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52501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F9905B14-0E22-4DEC-B4AF-DA2D20BD1295}" type="datetime1">
              <a:rPr lang="en-US" smtClean="0"/>
              <a:t>12/20/2023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E4C8C409-B2AE-4B72-A218-DCCF9AE8A84F}" type="datetime1">
              <a:rPr lang="en-US" smtClean="0"/>
              <a:t>12/20/2023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3FB27066-B2A1-4563-8076-63F7B1A6C938}" type="datetime1">
              <a:rPr lang="en-US" smtClean="0"/>
              <a:t>12/20/2023</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23854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E25514-E98F-458A-87D9-F040553DE753}" type="datetime1">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63429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D53C23-F311-4F4A-BB83-32F301FFF202}" type="datetime1">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5572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3CBFC-3F49-4287-BD70-6DF090B08CAA}" type="datetime1">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10080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9C64E1-D700-483B-950F-1820338170DF}" type="datetime1">
              <a:rPr lang="en-US" smtClean="0"/>
              <a:t>12/20/2023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48953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A92B7D-0B46-4FC1-BA42-81A7024D6A06}" type="datetime1">
              <a:rPr lang="en-US" smtClean="0"/>
              <a:t>12/20/2023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33662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B5EB4D3-4879-4E57-98FE-08528440204F}" type="datetime1">
              <a:rPr lang="en-US" smtClean="0"/>
              <a:t>12/20/2023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A4C94-9579-46B5-9DBC-3AA785D56003}" type="datetime1">
              <a:rPr lang="en-US" smtClean="0"/>
              <a:t>12/20/2023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77486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82F88B3-52C9-4BFC-8F50-00B586F7CF44}" type="datetime1">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9484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D414CEB-7B1C-4D27-8195-9DC783C3F4AE}" type="datetime1">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40857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295371E-4F78-4506-B0C8-175ADA601CF6}" type="datetime1">
              <a:rPr lang="en-US" smtClean="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11238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79D1ACB-26F6-45CF-919F-DE436D80CDBE}" type="datetime1">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36306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25521C8-F3AB-4F22-8947-218DF8D2D71F}" type="datetime1">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912617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D22B8A-C6DC-490F-8174-531B27C7E22A}" type="datetime1">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61322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6B5E312-2454-4ADE-AEC3-244881DFC642}" type="datetime1">
              <a:rPr lang="en-US" smtClean="0"/>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16477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CCC5CE2-7CBF-4703-BF0D-2653975612F2}" type="datetime1">
              <a:rPr lang="en-US" smtClean="0"/>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604405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A398C-0917-431C-9DA3-7EF37C123D79}" type="datetime1">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3162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C424639E-CAA4-4CFA-B8E9-FFAE7867A929}" type="datetime1">
              <a:rPr lang="en-US" smtClean="0"/>
              <a:t>12/20/2023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82D517-67E4-4672-A5D8-3A124F10E88B}" type="datetime1">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112025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383490243"/>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57469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2144472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6B488C3F-47E0-40A7-BAC1-4704C8FDA3DC}" type="datetime1">
              <a:rPr lang="en-US" smtClean="0"/>
              <a:t>12/20/2023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B6E748E7-9E0B-4B05-BCDE-B69C42557132}" type="datetime1">
              <a:rPr lang="en-US" smtClean="0"/>
              <a:t>12/20/2023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F9AB7F89-7AE1-407E-B186-0374B2BF6DAF}" type="datetime1">
              <a:rPr lang="en-US" smtClean="0"/>
              <a:t>12/20/2023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A2167B29-17CF-49B6-B5B2-003AA567CFF0}" type="datetime1">
              <a:rPr lang="en-US" smtClean="0"/>
              <a:t>12/20/2023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969A66B6-D452-43BF-93BA-FB2E5017BD5D}" type="datetime1">
              <a:rPr lang="en-US" smtClean="0"/>
              <a:t>12/20/2023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DF3167D8-1E09-46D8-95DD-0040ED017526}" type="datetime1">
              <a:rPr lang="en-US" smtClean="0"/>
              <a:t>12/20/2023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2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CCB8A54-F28B-4DB6-8E04-51EB076B37A2}" type="datetime1">
              <a:rPr lang="en-US" smtClean="0"/>
              <a:t>12/20/2023</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484435935"/>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kul-Pant-DS/IBM-Data-Science-Capstone-Project/blob/main/jupyter-labs-spacex-data-collection-api.ipynb" TargetMode="External"/><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kul-Pant-DS/IBM-Data-Science-Capstone-Project/blob/main/jupyter-labs-webscraping.ipynb" TargetMode="External"/><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akul-Pant-DS/IBM-Data-Science-Capstone-Project/blob/main/labs-jupyter-spacex-Data%20wrangling.ipynb" TargetMode="External"/><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hyperlink" Target="https://github.com/Nakul-Pant-DS/IBM-Data-Science-Capstone-Project/blob/main/jupyter-labs-eda-dataviz.ipynb.jupyterlite.ipyn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akul-Pant-DS/IBM-Data-Science-Capstone-Project/blob/main/jupyter-labs-eda-sql-coursera_sqllite.ipynb" TargetMode="External"/><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Nakul-Pant-DS/IBM-Data-Science-Capstone-Project/blob/main/lab_jupyter_launch_site_location.jupyterlite.ipynb" TargetMode="External"/><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Nakul-Pant-DS/IBM-Data-Science-Capstone-Project/blob/main/spacex_dash_app.py" TargetMode="External"/><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akul-Pant-DS/IBM-Data-Science-Capstone-Project/blob/main/SpaceX_Machine_Learning_Prediction_Part_5.jupyterlite.ipynb" TargetMode="External"/><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32.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akul-Pant-DS/IBM-Data-Science-Capstone-Project/blob/main/jupyter-labs-spacex-data-collection-api.ipynb" TargetMode="External"/><Relationship Id="rId2" Type="http://schemas.openxmlformats.org/officeDocument/2006/relationships/image" Target="../media/image4.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556845" cy="800219"/>
          </a:xfrm>
          <a:prstGeom prst="rect">
            <a:avLst/>
          </a:prstGeom>
          <a:noFill/>
          <a:ln>
            <a:noFill/>
          </a:ln>
        </p:spPr>
        <p:txBody>
          <a:bodyPr wrap="square" lIns="91440" tIns="45720" rIns="91440" bIns="45720" rtlCol="0" anchor="t">
            <a:spAutoFit/>
          </a:bodyPr>
          <a:lstStyle/>
          <a:p>
            <a:r>
              <a:rPr lang="en-US" sz="2800" dirty="0">
                <a:solidFill>
                  <a:schemeClr val="bg2"/>
                </a:solidFill>
                <a:latin typeface="Arial" panose="020B0604020202020204" pitchFamily="34" charset="0"/>
                <a:ea typeface="SF Pro" pitchFamily="2" charset="0"/>
                <a:cs typeface="Arial" panose="020B0604020202020204" pitchFamily="34" charset="0"/>
              </a:rPr>
              <a:t>Nakul Pant</a:t>
            </a:r>
          </a:p>
          <a:p>
            <a:r>
              <a:rPr lang="en-US" dirty="0">
                <a:solidFill>
                  <a:schemeClr val="bg2"/>
                </a:solidFill>
                <a:latin typeface="Abadi" panose="020B0604020104020204" pitchFamily="34" charset="0"/>
                <a:ea typeface="SF Pro" pitchFamily="2" charset="0"/>
                <a:cs typeface="SF Pro" pitchFamily="2" charset="0"/>
              </a:rPr>
              <a:t>20-Dec-2023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Collection – SpaceX API</a:t>
            </a:r>
          </a:p>
        </p:txBody>
      </p:sp>
      <p:sp>
        <p:nvSpPr>
          <p:cNvPr id="11" name="Content Placeholder 4">
            <a:extLst>
              <a:ext uri="{FF2B5EF4-FFF2-40B4-BE49-F238E27FC236}">
                <a16:creationId xmlns:a16="http://schemas.microsoft.com/office/drawing/2014/main" id="{FFA4C66B-24B6-4412-BFA1-90632F2FC1EC}"/>
              </a:ext>
            </a:extLst>
          </p:cNvPr>
          <p:cNvSpPr txBox="1">
            <a:spLocks/>
          </p:cNvSpPr>
          <p:nvPr/>
        </p:nvSpPr>
        <p:spPr>
          <a:xfrm>
            <a:off x="493486" y="2394855"/>
            <a:ext cx="4092582" cy="41916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dirty="0">
                <a:solidFill>
                  <a:srgbClr val="1C7DDB"/>
                </a:solidFill>
                <a:latin typeface="Abadi" panose="020B0604020104020204" pitchFamily="34" charset="0"/>
              </a:rPr>
              <a:t>      </a:t>
            </a:r>
            <a:r>
              <a:rPr lang="en-US" dirty="0">
                <a:solidFill>
                  <a:srgbClr val="121619"/>
                </a:solidFill>
                <a:latin typeface="Abadi" panose="020B0604020104020204" pitchFamily="34" charset="0"/>
              </a:rPr>
              <a:t>Request to SPACEX API:</a:t>
            </a:r>
          </a:p>
          <a:p>
            <a:pPr marL="0" indent="0">
              <a:buNone/>
            </a:pPr>
            <a:r>
              <a:rPr lang="en-US" dirty="0">
                <a:solidFill>
                  <a:srgbClr val="1C7DDB"/>
                </a:solidFill>
                <a:latin typeface="Abadi" panose="020B0604020104020204" pitchFamily="34" charset="0"/>
              </a:rPr>
              <a:t>      The code snippet shows how</a:t>
            </a:r>
          </a:p>
          <a:p>
            <a:pPr marL="0" indent="0">
              <a:buNone/>
            </a:pPr>
            <a:r>
              <a:rPr lang="en-US" dirty="0">
                <a:solidFill>
                  <a:srgbClr val="1C7DDB"/>
                </a:solidFill>
                <a:latin typeface="Abadi" panose="020B0604020104020204" pitchFamily="34" charset="0"/>
              </a:rPr>
              <a:t>      a content is generated by </a:t>
            </a:r>
          </a:p>
          <a:p>
            <a:pPr marL="0" indent="0">
              <a:buNone/>
            </a:pPr>
            <a:r>
              <a:rPr lang="en-US" dirty="0">
                <a:solidFill>
                  <a:srgbClr val="1C7DDB"/>
                </a:solidFill>
                <a:latin typeface="Abadi" panose="020B0604020104020204" pitchFamily="34" charset="0"/>
              </a:rPr>
              <a:t>      creating a SPACEX URL object</a:t>
            </a:r>
          </a:p>
          <a:p>
            <a:pPr marL="0" indent="0">
              <a:buNone/>
            </a:pPr>
            <a:r>
              <a:rPr lang="en-US" dirty="0">
                <a:solidFill>
                  <a:srgbClr val="1C7DDB"/>
                </a:solidFill>
                <a:latin typeface="Abadi" panose="020B0604020104020204" pitchFamily="34" charset="0"/>
              </a:rPr>
              <a:t>      by requests.get and then</a:t>
            </a:r>
          </a:p>
          <a:p>
            <a:pPr marL="0" indent="0">
              <a:buNone/>
            </a:pPr>
            <a:r>
              <a:rPr lang="en-US" dirty="0">
                <a:solidFill>
                  <a:srgbClr val="1C7DDB"/>
                </a:solidFill>
                <a:latin typeface="Abadi" panose="020B0604020104020204" pitchFamily="34" charset="0"/>
              </a:rPr>
              <a:t>      printing the response.</a:t>
            </a:r>
            <a:r>
              <a:rPr lang="en-US" dirty="0">
                <a:latin typeface="Abadi" panose="020B0604020104020204" pitchFamily="34" charset="0"/>
              </a:rPr>
              <a:t> </a:t>
            </a:r>
          </a:p>
          <a:p>
            <a:pPr marL="0" indent="0">
              <a:buNone/>
            </a:pPr>
            <a:r>
              <a:rPr lang="en-US" dirty="0">
                <a:latin typeface="Abadi" panose="020B0604020104020204" pitchFamily="34" charset="0"/>
              </a:rPr>
              <a:t>GIT Hub Link : </a:t>
            </a:r>
            <a:r>
              <a:rPr lang="en-US" dirty="0">
                <a:solidFill>
                  <a:srgbClr val="1C7DD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https://github.com/Nakul-Pant-DS/IBM-Data-Science-Capstone-Project/blob/main/jupyter-labs-spacex-data-collection-api.ipynb</a:t>
            </a:r>
            <a:endParaRPr lang="en-US" dirty="0">
              <a:solidFill>
                <a:srgbClr val="1C7DDB"/>
              </a:solidFill>
              <a:latin typeface="Abadi" panose="020B0604020104020204" pitchFamily="34" charset="0"/>
            </a:endParaRPr>
          </a:p>
          <a:p>
            <a:pPr>
              <a:buFont typeface="Wingdings" panose="05000000000000000000" pitchFamily="2" charset="2"/>
              <a:buChar char="q"/>
            </a:pPr>
            <a:endParaRPr lang="en-US" dirty="0"/>
          </a:p>
        </p:txBody>
      </p:sp>
      <p:sp>
        <p:nvSpPr>
          <p:cNvPr id="13" name="Rectangle 12">
            <a:extLst>
              <a:ext uri="{FF2B5EF4-FFF2-40B4-BE49-F238E27FC236}">
                <a16:creationId xmlns:a16="http://schemas.microsoft.com/office/drawing/2014/main" id="{9FFB41CE-1061-45A5-AB46-9BC8C893AF9A}"/>
              </a:ext>
            </a:extLst>
          </p:cNvPr>
          <p:cNvSpPr/>
          <p:nvPr/>
        </p:nvSpPr>
        <p:spPr>
          <a:xfrm>
            <a:off x="4740812" y="2370575"/>
            <a:ext cx="7258930" cy="4191696"/>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A6E360-1197-4210-AB23-D74431047AA9}"/>
              </a:ext>
            </a:extLst>
          </p:cNvPr>
          <p:cNvSpPr txBox="1">
            <a:spLocks/>
          </p:cNvSpPr>
          <p:nvPr/>
        </p:nvSpPr>
        <p:spPr>
          <a:xfrm>
            <a:off x="770011" y="538650"/>
            <a:ext cx="68406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Collection – SpaceX API</a:t>
            </a:r>
          </a:p>
        </p:txBody>
      </p:sp>
      <p:sp>
        <p:nvSpPr>
          <p:cNvPr id="5" name="Rectangle 4">
            <a:extLst>
              <a:ext uri="{FF2B5EF4-FFF2-40B4-BE49-F238E27FC236}">
                <a16:creationId xmlns:a16="http://schemas.microsoft.com/office/drawing/2014/main" id="{367DBE82-5BAE-47A1-AEEB-43AB649B86D6}"/>
              </a:ext>
            </a:extLst>
          </p:cNvPr>
          <p:cNvSpPr/>
          <p:nvPr/>
        </p:nvSpPr>
        <p:spPr>
          <a:xfrm>
            <a:off x="473613" y="2782669"/>
            <a:ext cx="2382129" cy="1938992"/>
          </a:xfrm>
          <a:prstGeom prst="rect">
            <a:avLst/>
          </a:prstGeom>
        </p:spPr>
        <p:txBody>
          <a:bodyPr wrap="square">
            <a:spAutoFit/>
          </a:bodyPr>
          <a:lstStyle/>
          <a:p>
            <a:r>
              <a:rPr lang="en-US" sz="2400" dirty="0">
                <a:latin typeface="Abadi" panose="020B0604020104020204" pitchFamily="34" charset="0"/>
              </a:rPr>
              <a:t>Request and parse the SpaceX launch</a:t>
            </a:r>
          </a:p>
          <a:p>
            <a:r>
              <a:rPr lang="en-US" sz="2400" dirty="0">
                <a:latin typeface="Abadi" panose="020B0604020104020204" pitchFamily="34" charset="0"/>
              </a:rPr>
              <a:t>data using the GET request</a:t>
            </a:r>
          </a:p>
        </p:txBody>
      </p:sp>
      <p:sp>
        <p:nvSpPr>
          <p:cNvPr id="6" name="Rectangle 5">
            <a:extLst>
              <a:ext uri="{FF2B5EF4-FFF2-40B4-BE49-F238E27FC236}">
                <a16:creationId xmlns:a16="http://schemas.microsoft.com/office/drawing/2014/main" id="{E0218853-CA3E-4A26-BFA8-4F538515B7C9}"/>
              </a:ext>
            </a:extLst>
          </p:cNvPr>
          <p:cNvSpPr/>
          <p:nvPr/>
        </p:nvSpPr>
        <p:spPr>
          <a:xfrm>
            <a:off x="4937761" y="2419643"/>
            <a:ext cx="7005710" cy="389970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C10A6DB-BA6F-48AF-8745-046453CCBDED}"/>
              </a:ext>
            </a:extLst>
          </p:cNvPr>
          <p:cNvSpPr>
            <a:spLocks noGrp="1"/>
          </p:cNvSpPr>
          <p:nvPr>
            <p:ph type="sldNum" sz="quarter" idx="12"/>
          </p:nvPr>
        </p:nvSpPr>
        <p:spPr/>
        <p:txBody>
          <a:bodyPr/>
          <a:lstStyle/>
          <a:p>
            <a:fld id="{A190C97C-0095-2443-AC12-FA4CBA4ACD4D}" type="slidenum">
              <a:rPr lang="en-US" smtClean="0"/>
              <a:t>11</a:t>
            </a:fld>
            <a:endParaRPr lang="en-US"/>
          </a:p>
        </p:txBody>
      </p:sp>
    </p:spTree>
    <p:extLst>
      <p:ext uri="{BB962C8B-B14F-4D97-AF65-F5344CB8AC3E}">
        <p14:creationId xmlns:p14="http://schemas.microsoft.com/office/powerpoint/2010/main" val="3002440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76E2-CB71-440E-A241-AA3BB9D41204}"/>
              </a:ext>
            </a:extLst>
          </p:cNvPr>
          <p:cNvSpPr>
            <a:spLocks noGrp="1"/>
          </p:cNvSpPr>
          <p:nvPr>
            <p:ph type="title"/>
          </p:nvPr>
        </p:nvSpPr>
        <p:spPr>
          <a:xfrm>
            <a:off x="731521" y="717452"/>
            <a:ext cx="7990448" cy="963180"/>
          </a:xfrm>
        </p:spPr>
        <p:txBody>
          <a:bodyPr/>
          <a:lstStyle/>
          <a:p>
            <a:r>
              <a:rPr lang="en-US" dirty="0">
                <a:solidFill>
                  <a:schemeClr val="tx1"/>
                </a:solidFill>
                <a:latin typeface="Abadi"/>
              </a:rPr>
              <a:t>Data Collection – SpaceX API</a:t>
            </a:r>
            <a:br>
              <a:rPr lang="en-US" dirty="0">
                <a:solidFill>
                  <a:schemeClr val="tx1"/>
                </a:solidFill>
                <a:latin typeface="Abadi"/>
              </a:rPr>
            </a:br>
            <a:endParaRPr lang="en-US" dirty="0"/>
          </a:p>
        </p:txBody>
      </p:sp>
      <p:sp>
        <p:nvSpPr>
          <p:cNvPr id="3" name="Rectangle 2">
            <a:extLst>
              <a:ext uri="{FF2B5EF4-FFF2-40B4-BE49-F238E27FC236}">
                <a16:creationId xmlns:a16="http://schemas.microsoft.com/office/drawing/2014/main" id="{204D91EA-F559-435D-B877-C27FC7FD82BB}"/>
              </a:ext>
            </a:extLst>
          </p:cNvPr>
          <p:cNvSpPr/>
          <p:nvPr/>
        </p:nvSpPr>
        <p:spPr>
          <a:xfrm>
            <a:off x="4825217" y="2377440"/>
            <a:ext cx="7244864" cy="448056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CC0C91-66C1-4764-A167-2738323D4969}"/>
              </a:ext>
            </a:extLst>
          </p:cNvPr>
          <p:cNvSpPr/>
          <p:nvPr/>
        </p:nvSpPr>
        <p:spPr>
          <a:xfrm>
            <a:off x="473613" y="2782669"/>
            <a:ext cx="4196861" cy="2554545"/>
          </a:xfrm>
          <a:prstGeom prst="rect">
            <a:avLst/>
          </a:prstGeom>
        </p:spPr>
        <p:txBody>
          <a:bodyPr wrap="square">
            <a:spAutoFit/>
          </a:bodyPr>
          <a:lstStyle/>
          <a:p>
            <a:r>
              <a:rPr lang="en-US" sz="2000" dirty="0">
                <a:solidFill>
                  <a:srgbClr val="1C7DDB"/>
                </a:solidFill>
                <a:latin typeface="Abadi" panose="020B0604020104020204" pitchFamily="34" charset="0"/>
              </a:rPr>
              <a:t>After successful retrieval of the data and placing then into a dictionary , we created a panda data frame .</a:t>
            </a:r>
          </a:p>
          <a:p>
            <a:endParaRPr lang="en-US" sz="2000" dirty="0">
              <a:solidFill>
                <a:srgbClr val="1C7DDB"/>
              </a:solidFill>
              <a:latin typeface="Abadi" panose="020B0604020104020204" pitchFamily="34" charset="0"/>
            </a:endParaRPr>
          </a:p>
          <a:p>
            <a:endParaRPr lang="en-US" sz="2000" dirty="0">
              <a:solidFill>
                <a:srgbClr val="1C7DDB"/>
              </a:solidFill>
              <a:latin typeface="Abadi" panose="020B0604020104020204" pitchFamily="34" charset="0"/>
            </a:endParaRPr>
          </a:p>
          <a:p>
            <a:r>
              <a:rPr lang="en-US" sz="2000" dirty="0">
                <a:solidFill>
                  <a:srgbClr val="1C7DDB"/>
                </a:solidFill>
                <a:latin typeface="Abadi" panose="020B0604020104020204" pitchFamily="34" charset="0"/>
              </a:rPr>
              <a:t>The screenshot shows the sample of data frame generated</a:t>
            </a:r>
            <a:r>
              <a:rPr lang="en-US" sz="2000" dirty="0">
                <a:latin typeface="Abadi" panose="020B0604020104020204" pitchFamily="34" charset="0"/>
              </a:rPr>
              <a:t>.</a:t>
            </a:r>
          </a:p>
          <a:p>
            <a:endParaRPr lang="en-US" sz="2000" dirty="0">
              <a:latin typeface="Abadi" panose="020B0604020104020204" pitchFamily="34" charset="0"/>
            </a:endParaRPr>
          </a:p>
        </p:txBody>
      </p:sp>
      <p:sp>
        <p:nvSpPr>
          <p:cNvPr id="6" name="Slide Number Placeholder 5">
            <a:extLst>
              <a:ext uri="{FF2B5EF4-FFF2-40B4-BE49-F238E27FC236}">
                <a16:creationId xmlns:a16="http://schemas.microsoft.com/office/drawing/2014/main" id="{5B42C744-9BE9-4B25-BC0B-104C8F95E116}"/>
              </a:ext>
            </a:extLst>
          </p:cNvPr>
          <p:cNvSpPr>
            <a:spLocks noGrp="1"/>
          </p:cNvSpPr>
          <p:nvPr>
            <p:ph type="sldNum" sz="quarter" idx="12"/>
          </p:nvPr>
        </p:nvSpPr>
        <p:spPr/>
        <p:txBody>
          <a:bodyPr/>
          <a:lstStyle/>
          <a:p>
            <a:fld id="{A190C97C-0095-2443-AC12-FA4CBA4ACD4D}" type="slidenum">
              <a:rPr lang="en-US" smtClean="0"/>
              <a:t>12</a:t>
            </a:fld>
            <a:endParaRPr lang="en-US"/>
          </a:p>
        </p:txBody>
      </p:sp>
    </p:spTree>
    <p:extLst>
      <p:ext uri="{BB962C8B-B14F-4D97-AF65-F5344CB8AC3E}">
        <p14:creationId xmlns:p14="http://schemas.microsoft.com/office/powerpoint/2010/main" val="384450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06436" y="2546252"/>
            <a:ext cx="5022167" cy="3620697"/>
          </a:xfrm>
          <a:prstGeom prst="rect">
            <a:avLst/>
          </a:prstGeom>
        </p:spPr>
        <p:txBody>
          <a:bodyPr lIns="91440" tIns="45720" rIns="91440" bIns="45720" anchor="t">
            <a:noAutofit/>
          </a:bodyPr>
          <a:lstStyle/>
          <a:p>
            <a:pPr>
              <a:spcBef>
                <a:spcPts val="1400"/>
              </a:spcBef>
            </a:pPr>
            <a:r>
              <a:rPr lang="en-US" dirty="0">
                <a:solidFill>
                  <a:srgbClr val="1C7DDB"/>
                </a:solidFill>
                <a:latin typeface="Abadi" panose="020B0604020104020204" pitchFamily="34" charset="0"/>
              </a:rPr>
              <a:t>Request the Falcon9 Launch Wiki page from its URL</a:t>
            </a:r>
          </a:p>
          <a:p>
            <a:pPr>
              <a:spcBef>
                <a:spcPts val="1400"/>
              </a:spcBef>
            </a:pPr>
            <a:r>
              <a:rPr lang="en-US" altLang="en-US" dirty="0">
                <a:solidFill>
                  <a:srgbClr val="1C7DDB"/>
                </a:solidFill>
                <a:latin typeface="Abadi" panose="020B0604020104020204" pitchFamily="34" charset="0"/>
              </a:rPr>
              <a:t>Create a BeautifulSoup object from the HTML response</a:t>
            </a:r>
            <a:r>
              <a:rPr lang="en-US" altLang="en-US" sz="1600" dirty="0">
                <a:solidFill>
                  <a:schemeClr val="tx1"/>
                </a:solidFill>
                <a:latin typeface="Abadi" panose="020B0604020104020204" pitchFamily="34" charset="0"/>
              </a:rPr>
              <a:t>.</a:t>
            </a:r>
          </a:p>
          <a:p>
            <a:pPr>
              <a:spcBef>
                <a:spcPts val="1400"/>
              </a:spcBef>
            </a:pPr>
            <a:r>
              <a:rPr lang="en-US" b="1" dirty="0">
                <a:solidFill>
                  <a:schemeClr val="tx1"/>
                </a:solidFill>
                <a:latin typeface="Abadi" panose="020B0604020104020204" pitchFamily="34" charset="0"/>
              </a:rPr>
              <a:t>GIT Hub Link </a:t>
            </a:r>
            <a:r>
              <a:rPr lang="en-US" dirty="0">
                <a:solidFill>
                  <a:schemeClr val="tx1"/>
                </a:solidFill>
                <a:latin typeface="Abadi" panose="020B0604020104020204" pitchFamily="34" charset="0"/>
              </a:rPr>
              <a:t>: </a:t>
            </a:r>
            <a:r>
              <a:rPr lang="en-US" dirty="0">
                <a:solidFill>
                  <a:srgbClr val="1C7DD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https://github.com/Nakul-Pant-DS/IBM-Data-Science-Capstone-Project/blob/main/jupyter-labs-webscraping.ipynb</a:t>
            </a:r>
            <a:endParaRPr lang="en-US" dirty="0">
              <a:solidFill>
                <a:srgbClr val="1C7DDB"/>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Collection - Scraping</a:t>
            </a:r>
            <a:endParaRPr lang="en-US" dirty="0">
              <a:solidFill>
                <a:schemeClr val="tx1"/>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739616" y="2546252"/>
            <a:ext cx="6288261" cy="362069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5" name="Rectangle 1">
            <a:extLst>
              <a:ext uri="{FF2B5EF4-FFF2-40B4-BE49-F238E27FC236}">
                <a16:creationId xmlns:a16="http://schemas.microsoft.com/office/drawing/2014/main" id="{AC3FE920-117F-4399-8493-0566C90F9849}"/>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7F1E-6054-44EE-B562-821F4D1072BF}"/>
              </a:ext>
            </a:extLst>
          </p:cNvPr>
          <p:cNvSpPr>
            <a:spLocks noGrp="1"/>
          </p:cNvSpPr>
          <p:nvPr>
            <p:ph type="title"/>
          </p:nvPr>
        </p:nvSpPr>
        <p:spPr>
          <a:xfrm>
            <a:off x="773723" y="633047"/>
            <a:ext cx="9142643" cy="914399"/>
          </a:xfrm>
        </p:spPr>
        <p:txBody>
          <a:bodyPr/>
          <a:lstStyle/>
          <a:p>
            <a:r>
              <a:rPr lang="en-US" dirty="0">
                <a:solidFill>
                  <a:schemeClr val="tx1"/>
                </a:solidFill>
                <a:latin typeface="Abadi"/>
              </a:rPr>
              <a:t>Data Collection - Scraping</a:t>
            </a:r>
            <a:br>
              <a:rPr lang="en-US" dirty="0">
                <a:solidFill>
                  <a:schemeClr val="tx1"/>
                </a:solidFill>
              </a:rPr>
            </a:br>
            <a:endParaRPr lang="en-US" dirty="0"/>
          </a:p>
        </p:txBody>
      </p:sp>
      <p:sp>
        <p:nvSpPr>
          <p:cNvPr id="3" name="Text Placeholder 2">
            <a:extLst>
              <a:ext uri="{FF2B5EF4-FFF2-40B4-BE49-F238E27FC236}">
                <a16:creationId xmlns:a16="http://schemas.microsoft.com/office/drawing/2014/main" id="{4D41D4EE-0095-412B-B804-330795BF6FD3}"/>
              </a:ext>
            </a:extLst>
          </p:cNvPr>
          <p:cNvSpPr txBox="1">
            <a:spLocks/>
          </p:cNvSpPr>
          <p:nvPr/>
        </p:nvSpPr>
        <p:spPr>
          <a:xfrm>
            <a:off x="506436" y="2546252"/>
            <a:ext cx="3756075" cy="3620697"/>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Creating a data frame from the scrapped data</a:t>
            </a:r>
          </a:p>
          <a:p>
            <a:pPr>
              <a:spcBef>
                <a:spcPts val="1400"/>
              </a:spcBef>
            </a:pPr>
            <a:r>
              <a:rPr lang="en-US" sz="2200" dirty="0">
                <a:solidFill>
                  <a:schemeClr val="accent3">
                    <a:lumMod val="25000"/>
                  </a:schemeClr>
                </a:solidFill>
                <a:latin typeface="Abadi" panose="020B0604020104020204" pitchFamily="34" charset="0"/>
              </a:rPr>
              <a:t>Finally, exporting the data to a csv file . </a:t>
            </a:r>
          </a:p>
        </p:txBody>
      </p:sp>
      <p:sp>
        <p:nvSpPr>
          <p:cNvPr id="4" name="Rectangle 3">
            <a:extLst>
              <a:ext uri="{FF2B5EF4-FFF2-40B4-BE49-F238E27FC236}">
                <a16:creationId xmlns:a16="http://schemas.microsoft.com/office/drawing/2014/main" id="{F64EDB53-07BA-4069-A361-39AD8B280BEA}"/>
              </a:ext>
            </a:extLst>
          </p:cNvPr>
          <p:cNvSpPr/>
          <p:nvPr/>
        </p:nvSpPr>
        <p:spPr>
          <a:xfrm>
            <a:off x="4684542" y="2546252"/>
            <a:ext cx="7244861" cy="192727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050C2F5-48D2-4582-85C3-C60ECC0034DE}"/>
              </a:ext>
            </a:extLst>
          </p:cNvPr>
          <p:cNvSpPr/>
          <p:nvPr/>
        </p:nvSpPr>
        <p:spPr>
          <a:xfrm>
            <a:off x="4684542" y="4797083"/>
            <a:ext cx="7244861" cy="142787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DC67729-43E7-4131-A261-46E1462D6163}"/>
              </a:ext>
            </a:extLst>
          </p:cNvPr>
          <p:cNvSpPr>
            <a:spLocks noGrp="1"/>
          </p:cNvSpPr>
          <p:nvPr>
            <p:ph type="sldNum" sz="quarter" idx="12"/>
          </p:nvPr>
        </p:nvSpPr>
        <p:spPr/>
        <p:txBody>
          <a:bodyPr/>
          <a:lstStyle/>
          <a:p>
            <a:fld id="{A190C97C-0095-2443-AC12-FA4CBA4ACD4D}" type="slidenum">
              <a:rPr lang="en-US" smtClean="0"/>
              <a:t>14</a:t>
            </a:fld>
            <a:endParaRPr lang="en-US"/>
          </a:p>
        </p:txBody>
      </p:sp>
    </p:spTree>
    <p:extLst>
      <p:ext uri="{BB962C8B-B14F-4D97-AF65-F5344CB8AC3E}">
        <p14:creationId xmlns:p14="http://schemas.microsoft.com/office/powerpoint/2010/main" val="6489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0166" y="2363371"/>
            <a:ext cx="11226019" cy="4198899"/>
          </a:xfrm>
          <a:prstGeom prst="rect">
            <a:avLst/>
          </a:prstGeom>
        </p:spPr>
        <p:txBody>
          <a:bodyPr/>
          <a:lstStyle/>
          <a:p>
            <a:r>
              <a:rPr lang="en-US" dirty="0">
                <a:solidFill>
                  <a:srgbClr val="1C7DDB"/>
                </a:solidFill>
                <a:latin typeface="Abadi" panose="020B0604020104020204" pitchFamily="34" charset="0"/>
              </a:rPr>
              <a:t>Some of the attributes that were scrapped were: Flight Number, Date, Booster version, Payload mass Orbit, Launch Site, Outcome, Grid Fins, Legs, Landing pad, Block, Reused count, Serial, Longitude and latitude of launch.</a:t>
            </a:r>
          </a:p>
          <a:p>
            <a:r>
              <a:rPr lang="en-US" dirty="0">
                <a:solidFill>
                  <a:srgbClr val="1C7DDB"/>
                </a:solidFill>
                <a:latin typeface="Abadi" panose="020B0604020104020204" pitchFamily="34" charset="0"/>
              </a:rPr>
              <a:t>Removing Null values and replacing them with the MEAN.</a:t>
            </a:r>
          </a:p>
          <a:p>
            <a:r>
              <a:rPr lang="en-US" dirty="0">
                <a:solidFill>
                  <a:srgbClr val="1C7DDB"/>
                </a:solidFill>
                <a:latin typeface="Abadi" panose="020B0604020104020204" pitchFamily="34" charset="0"/>
              </a:rPr>
              <a:t>Calculate the number of launches on each site .</a:t>
            </a:r>
          </a:p>
          <a:p>
            <a:r>
              <a:rPr lang="en-US" dirty="0">
                <a:solidFill>
                  <a:srgbClr val="1C7DDB"/>
                </a:solidFill>
                <a:latin typeface="Abadi" panose="020B0604020104020204" pitchFamily="34" charset="0"/>
              </a:rPr>
              <a:t>Calculate the number and occurrence of each orbit</a:t>
            </a:r>
          </a:p>
          <a:p>
            <a:r>
              <a:rPr lang="en-US" dirty="0">
                <a:solidFill>
                  <a:srgbClr val="1C7DDB"/>
                </a:solidFill>
                <a:latin typeface="Abadi" panose="020B0604020104020204" pitchFamily="34" charset="0"/>
              </a:rPr>
              <a:t>Create a landing outcome label from Outcome column.</a:t>
            </a:r>
          </a:p>
          <a:p>
            <a:pPr marL="0" indent="0">
              <a:buNone/>
            </a:pPr>
            <a:r>
              <a:rPr lang="en-US" sz="2000" b="1" dirty="0"/>
              <a:t>GIT Hub Link </a:t>
            </a:r>
            <a:r>
              <a:rPr lang="en-US" b="1" dirty="0"/>
              <a:t>: </a:t>
            </a:r>
            <a:r>
              <a:rPr lang="en-US" b="1" dirty="0">
                <a:solidFill>
                  <a:srgbClr val="1C7DDB"/>
                </a:solidFill>
                <a:hlinkClick r:id="rId3">
                  <a:extLst>
                    <a:ext uri="{A12FA001-AC4F-418D-AE19-62706E023703}">
                      <ahyp:hlinkClr xmlns:ahyp="http://schemas.microsoft.com/office/drawing/2018/hyperlinkcolor" val="tx"/>
                    </a:ext>
                  </a:extLst>
                </a:hlinkClick>
              </a:rPr>
              <a:t>https://github.com/Nakul-Pant-DS/IBM-Data-Science-Capstone-Project/blob/main/labs-jupyter-spacex-Data%20wrangling.ipynb</a:t>
            </a:r>
            <a:endParaRPr lang="en-US" b="1" dirty="0">
              <a:solidFill>
                <a:srgbClr val="1C7DDB"/>
              </a:solidFill>
            </a:endParaRPr>
          </a:p>
          <a:p>
            <a:endParaRPr lang="en-US" sz="2000" dirty="0"/>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1AFE4-6A8B-415E-ADA4-E72AFA4404FF}"/>
              </a:ext>
            </a:extLst>
          </p:cNvPr>
          <p:cNvSpPr>
            <a:spLocks noGrp="1"/>
          </p:cNvSpPr>
          <p:nvPr>
            <p:ph type="title"/>
          </p:nvPr>
        </p:nvSpPr>
        <p:spPr>
          <a:xfrm>
            <a:off x="732924" y="720450"/>
            <a:ext cx="3825010" cy="706964"/>
          </a:xfrm>
        </p:spPr>
        <p:txBody>
          <a:bodyPr/>
          <a:lstStyle/>
          <a:p>
            <a:r>
              <a:rPr lang="en-US" b="1" dirty="0"/>
              <a:t>Data Wrangling</a:t>
            </a:r>
          </a:p>
        </p:txBody>
      </p:sp>
      <p:sp>
        <p:nvSpPr>
          <p:cNvPr id="3" name="Rectangle 2">
            <a:extLst>
              <a:ext uri="{FF2B5EF4-FFF2-40B4-BE49-F238E27FC236}">
                <a16:creationId xmlns:a16="http://schemas.microsoft.com/office/drawing/2014/main" id="{80B0B95E-2540-44E3-A713-85EB7EA85E30}"/>
              </a:ext>
            </a:extLst>
          </p:cNvPr>
          <p:cNvSpPr/>
          <p:nvPr/>
        </p:nvSpPr>
        <p:spPr>
          <a:xfrm>
            <a:off x="112542" y="2180492"/>
            <a:ext cx="3376246" cy="450869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490892-744D-470D-B472-BB1B51AD6FDD}"/>
              </a:ext>
            </a:extLst>
          </p:cNvPr>
          <p:cNvSpPr/>
          <p:nvPr/>
        </p:nvSpPr>
        <p:spPr>
          <a:xfrm>
            <a:off x="3587261" y="2261319"/>
            <a:ext cx="8492197" cy="132236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D48903-6FF2-4DE5-8668-52FAC95F9F76}"/>
              </a:ext>
            </a:extLst>
          </p:cNvPr>
          <p:cNvSpPr/>
          <p:nvPr/>
        </p:nvSpPr>
        <p:spPr>
          <a:xfrm>
            <a:off x="3587261" y="3736761"/>
            <a:ext cx="3183989" cy="2952426"/>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537234D-181F-4A25-A980-709B77CB7932}"/>
              </a:ext>
            </a:extLst>
          </p:cNvPr>
          <p:cNvSpPr/>
          <p:nvPr/>
        </p:nvSpPr>
        <p:spPr>
          <a:xfrm>
            <a:off x="6869723" y="3736761"/>
            <a:ext cx="5209735" cy="2952426"/>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1355CBC-64D8-45F2-BE8A-5516CC12C014}"/>
              </a:ext>
            </a:extLst>
          </p:cNvPr>
          <p:cNvSpPr>
            <a:spLocks noGrp="1"/>
          </p:cNvSpPr>
          <p:nvPr>
            <p:ph type="sldNum" sz="quarter" idx="12"/>
          </p:nvPr>
        </p:nvSpPr>
        <p:spPr/>
        <p:txBody>
          <a:bodyPr/>
          <a:lstStyle/>
          <a:p>
            <a:fld id="{A190C97C-0095-2443-AC12-FA4CBA4ACD4D}" type="slidenum">
              <a:rPr lang="en-US" smtClean="0"/>
              <a:t>16</a:t>
            </a:fld>
            <a:endParaRPr lang="en-US"/>
          </a:p>
        </p:txBody>
      </p:sp>
    </p:spTree>
    <p:extLst>
      <p:ext uri="{BB962C8B-B14F-4D97-AF65-F5344CB8AC3E}">
        <p14:creationId xmlns:p14="http://schemas.microsoft.com/office/powerpoint/2010/main" val="2358953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6098" y="2321169"/>
            <a:ext cx="11324493" cy="928471"/>
          </a:xfrm>
          <a:prstGeom prst="rect">
            <a:avLst/>
          </a:prstGeom>
        </p:spPr>
        <p:txBody>
          <a:bodyPr lIns="91440" tIns="45720" rIns="91440" bIns="45720" anchor="t"/>
          <a:lstStyle/>
          <a:p>
            <a:r>
              <a:rPr lang="en-US" dirty="0">
                <a:solidFill>
                  <a:srgbClr val="1C7DDB"/>
                </a:solidFill>
                <a:latin typeface="Abadi" panose="020B0604020104020204" pitchFamily="34" charset="0"/>
              </a:rPr>
              <a:t>We visualized the relationship between flight number and launch site, payload and launch site,  success rate and orbit, number of flights and orbit, payload mass and orbit, and launch success yearly trend.</a:t>
            </a:r>
            <a:r>
              <a:rPr lang="en-US" dirty="0"/>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EDA with Data Visualization</a:t>
            </a:r>
          </a:p>
        </p:txBody>
      </p:sp>
      <p:sp>
        <p:nvSpPr>
          <p:cNvPr id="2" name="Rectangle 1">
            <a:extLst>
              <a:ext uri="{FF2B5EF4-FFF2-40B4-BE49-F238E27FC236}">
                <a16:creationId xmlns:a16="http://schemas.microsoft.com/office/drawing/2014/main" id="{EFC9BD79-BB47-4D91-B91C-2C33EBF80EB5}"/>
              </a:ext>
            </a:extLst>
          </p:cNvPr>
          <p:cNvSpPr/>
          <p:nvPr/>
        </p:nvSpPr>
        <p:spPr>
          <a:xfrm>
            <a:off x="661182" y="3221501"/>
            <a:ext cx="5092504" cy="3390313"/>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F3D804-96F1-4D69-9874-CA21A5BA8DA1}"/>
              </a:ext>
            </a:extLst>
          </p:cNvPr>
          <p:cNvSpPr/>
          <p:nvPr/>
        </p:nvSpPr>
        <p:spPr>
          <a:xfrm>
            <a:off x="6096000" y="3221503"/>
            <a:ext cx="5434818" cy="3340768"/>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0053-4C50-4F11-94A1-B79F9967306E}"/>
              </a:ext>
            </a:extLst>
          </p:cNvPr>
          <p:cNvSpPr>
            <a:spLocks noGrp="1"/>
          </p:cNvSpPr>
          <p:nvPr>
            <p:ph type="title"/>
          </p:nvPr>
        </p:nvSpPr>
        <p:spPr>
          <a:xfrm>
            <a:off x="773723" y="675249"/>
            <a:ext cx="9142643" cy="1005383"/>
          </a:xfrm>
        </p:spPr>
        <p:txBody>
          <a:bodyPr/>
          <a:lstStyle/>
          <a:p>
            <a:r>
              <a:rPr lang="en-US" dirty="0">
                <a:solidFill>
                  <a:schemeClr val="tx1"/>
                </a:solidFill>
                <a:latin typeface="Abadi"/>
              </a:rPr>
              <a:t>EDA with Data Visualization</a:t>
            </a:r>
            <a:br>
              <a:rPr lang="en-US" dirty="0">
                <a:solidFill>
                  <a:schemeClr val="tx1"/>
                </a:solidFill>
                <a:latin typeface="Abadi"/>
              </a:rPr>
            </a:br>
            <a:endParaRPr lang="en-US" dirty="0"/>
          </a:p>
        </p:txBody>
      </p:sp>
      <p:sp>
        <p:nvSpPr>
          <p:cNvPr id="3" name="Rectangle 2">
            <a:extLst>
              <a:ext uri="{FF2B5EF4-FFF2-40B4-BE49-F238E27FC236}">
                <a16:creationId xmlns:a16="http://schemas.microsoft.com/office/drawing/2014/main" id="{266E2B14-1322-46A3-9009-98C1682BAEFB}"/>
              </a:ext>
            </a:extLst>
          </p:cNvPr>
          <p:cNvSpPr/>
          <p:nvPr/>
        </p:nvSpPr>
        <p:spPr>
          <a:xfrm>
            <a:off x="548640" y="2532183"/>
            <a:ext cx="5219114" cy="268692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7D4D94-062B-47DC-A4E2-4EFD6F1AF1DC}"/>
              </a:ext>
            </a:extLst>
          </p:cNvPr>
          <p:cNvSpPr/>
          <p:nvPr/>
        </p:nvSpPr>
        <p:spPr>
          <a:xfrm>
            <a:off x="6096000" y="2532185"/>
            <a:ext cx="5547360" cy="268692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43FAE9A-6E1F-4991-A23B-3A3F9526AE74}"/>
              </a:ext>
            </a:extLst>
          </p:cNvPr>
          <p:cNvSpPr txBox="1">
            <a:spLocks/>
          </p:cNvSpPr>
          <p:nvPr/>
        </p:nvSpPr>
        <p:spPr bwMode="gray">
          <a:xfrm>
            <a:off x="548640" y="5387927"/>
            <a:ext cx="11094720" cy="129995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dirty="0">
              <a:solidFill>
                <a:schemeClr val="tx1"/>
              </a:solidFill>
              <a:latin typeface="Abadi"/>
            </a:endParaRPr>
          </a:p>
          <a:p>
            <a:r>
              <a:rPr lang="en-US" sz="2000" dirty="0">
                <a:solidFill>
                  <a:schemeClr val="tx1"/>
                </a:solidFill>
                <a:latin typeface="Abadi"/>
              </a:rPr>
              <a:t>GitHub Link </a:t>
            </a:r>
            <a:r>
              <a:rPr lang="en-US" sz="1800" dirty="0">
                <a:solidFill>
                  <a:srgbClr val="1C7DDB"/>
                </a:solidFill>
                <a:latin typeface="Abadi"/>
              </a:rPr>
              <a:t>: </a:t>
            </a:r>
            <a:r>
              <a:rPr lang="en-US" sz="1800" dirty="0">
                <a:solidFill>
                  <a:srgbClr val="1C7DDB"/>
                </a:solidFill>
                <a:latin typeface="Abadi"/>
                <a:hlinkClick r:id="rId4">
                  <a:extLst>
                    <a:ext uri="{A12FA001-AC4F-418D-AE19-62706E023703}">
                      <ahyp:hlinkClr xmlns:ahyp="http://schemas.microsoft.com/office/drawing/2018/hyperlinkcolor" val="tx"/>
                    </a:ext>
                  </a:extLst>
                </a:hlinkClick>
              </a:rPr>
              <a:t>https://github.com/Nakul-Pant-DS/IBM-Data-Science-Capstone-Project/blob/main/jupyter-labs-eda-dataviz.ipynb.jupyterlite.ipynb</a:t>
            </a:r>
            <a:br>
              <a:rPr lang="en-US" dirty="0">
                <a:solidFill>
                  <a:schemeClr val="tx1"/>
                </a:solidFill>
                <a:latin typeface="Abadi"/>
              </a:rPr>
            </a:br>
            <a:endParaRPr lang="en-US" dirty="0"/>
          </a:p>
        </p:txBody>
      </p:sp>
      <p:sp>
        <p:nvSpPr>
          <p:cNvPr id="7" name="Slide Number Placeholder 6">
            <a:extLst>
              <a:ext uri="{FF2B5EF4-FFF2-40B4-BE49-F238E27FC236}">
                <a16:creationId xmlns:a16="http://schemas.microsoft.com/office/drawing/2014/main" id="{B0D95CAA-29F1-4DD8-9448-117F2F68E145}"/>
              </a:ext>
            </a:extLst>
          </p:cNvPr>
          <p:cNvSpPr>
            <a:spLocks noGrp="1"/>
          </p:cNvSpPr>
          <p:nvPr>
            <p:ph type="sldNum" sz="quarter" idx="12"/>
          </p:nvPr>
        </p:nvSpPr>
        <p:spPr/>
        <p:txBody>
          <a:bodyPr/>
          <a:lstStyle/>
          <a:p>
            <a:fld id="{A190C97C-0095-2443-AC12-FA4CBA4ACD4D}" type="slidenum">
              <a:rPr lang="en-US" smtClean="0"/>
              <a:t>18</a:t>
            </a:fld>
            <a:endParaRPr lang="en-US"/>
          </a:p>
        </p:txBody>
      </p:sp>
    </p:spTree>
    <p:extLst>
      <p:ext uri="{BB962C8B-B14F-4D97-AF65-F5344CB8AC3E}">
        <p14:creationId xmlns:p14="http://schemas.microsoft.com/office/powerpoint/2010/main" val="1590540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2369" y="2391506"/>
            <a:ext cx="11183816" cy="4304611"/>
          </a:xfrm>
          <a:prstGeom prst="rect">
            <a:avLst/>
          </a:prstGeom>
        </p:spPr>
        <p:txBody>
          <a:bodyPr lIns="91440" tIns="45720" rIns="91440" bIns="45720" anchor="t">
            <a:normAutofit fontScale="70000" lnSpcReduction="20000"/>
          </a:bodyPr>
          <a:lstStyle/>
          <a:p>
            <a:pPr marL="0" indent="0">
              <a:buNone/>
            </a:pPr>
            <a:r>
              <a:rPr lang="en-US" sz="2300" b="1" dirty="0">
                <a:latin typeface="Abadi" panose="020B0604020104020204" pitchFamily="34" charset="0"/>
              </a:rPr>
              <a:t>Following SQL queries performed in the data frame</a:t>
            </a:r>
            <a:r>
              <a:rPr lang="en-US" b="1" dirty="0"/>
              <a:t> </a:t>
            </a:r>
            <a:r>
              <a:rPr lang="en-US" dirty="0"/>
              <a:t>:</a:t>
            </a:r>
          </a:p>
          <a:p>
            <a:pPr>
              <a:buFont typeface="Wingdings" panose="05000000000000000000" pitchFamily="2" charset="2"/>
              <a:buChar char="§"/>
            </a:pPr>
            <a:r>
              <a:rPr lang="en-US" dirty="0">
                <a:solidFill>
                  <a:srgbClr val="1C7DDB"/>
                </a:solidFill>
                <a:latin typeface="Abadi" panose="020B0604020104020204" pitchFamily="34" charset="0"/>
              </a:rPr>
              <a:t>Display the names of the unique launch sites in the space mission.</a:t>
            </a:r>
          </a:p>
          <a:p>
            <a:pPr>
              <a:buFont typeface="Wingdings" panose="05000000000000000000" pitchFamily="2" charset="2"/>
              <a:buChar char="§"/>
            </a:pPr>
            <a:r>
              <a:rPr lang="en-US" dirty="0">
                <a:solidFill>
                  <a:srgbClr val="1C7DDB"/>
                </a:solidFill>
                <a:latin typeface="Abadi" panose="020B0604020104020204" pitchFamily="34" charset="0"/>
              </a:rPr>
              <a:t>Display 5 records where launch sites begin with the string 'CCA'</a:t>
            </a:r>
          </a:p>
          <a:p>
            <a:pPr>
              <a:buFont typeface="Wingdings" panose="05000000000000000000" pitchFamily="2" charset="2"/>
              <a:buChar char="§"/>
            </a:pPr>
            <a:r>
              <a:rPr lang="en-US" dirty="0">
                <a:solidFill>
                  <a:srgbClr val="1C7DDB"/>
                </a:solidFill>
                <a:latin typeface="Abadi" panose="020B0604020104020204" pitchFamily="34" charset="0"/>
              </a:rPr>
              <a:t>Display the total payload mass carried by boosters launched by NASA (CRS)</a:t>
            </a:r>
          </a:p>
          <a:p>
            <a:pPr>
              <a:buFont typeface="Wingdings" panose="05000000000000000000" pitchFamily="2" charset="2"/>
              <a:buChar char="§"/>
            </a:pPr>
            <a:r>
              <a:rPr lang="en-US" dirty="0">
                <a:solidFill>
                  <a:srgbClr val="1C7DDB"/>
                </a:solidFill>
                <a:latin typeface="Abadi" panose="020B0604020104020204" pitchFamily="34" charset="0"/>
              </a:rPr>
              <a:t>Display average payload mass carried by booster version F9 v1.1</a:t>
            </a:r>
          </a:p>
          <a:p>
            <a:pPr>
              <a:buFont typeface="Wingdings" panose="05000000000000000000" pitchFamily="2" charset="2"/>
              <a:buChar char="§"/>
            </a:pPr>
            <a:r>
              <a:rPr lang="en-US" dirty="0">
                <a:solidFill>
                  <a:srgbClr val="1C7DDB"/>
                </a:solidFill>
                <a:latin typeface="Abadi" panose="020B0604020104020204" pitchFamily="34" charset="0"/>
              </a:rPr>
              <a:t>List the date when the first successful landing outcome in ground pad was achieved.</a:t>
            </a:r>
          </a:p>
          <a:p>
            <a:pPr>
              <a:buFont typeface="Wingdings" panose="05000000000000000000" pitchFamily="2" charset="2"/>
              <a:buChar char="§"/>
            </a:pPr>
            <a:r>
              <a:rPr lang="en-US" dirty="0">
                <a:solidFill>
                  <a:srgbClr val="1C7DDB"/>
                </a:solidFill>
                <a:latin typeface="Abadi" panose="020B0604020104020204" pitchFamily="34" charset="0"/>
              </a:rPr>
              <a:t>List the names of the boosters which have success in drone ship and have payload mass greater than 4000 but less than 6000</a:t>
            </a:r>
          </a:p>
          <a:p>
            <a:pPr>
              <a:buFont typeface="Wingdings" panose="05000000000000000000" pitchFamily="2" charset="2"/>
              <a:buChar char="§"/>
            </a:pPr>
            <a:r>
              <a:rPr lang="en-US" dirty="0">
                <a:solidFill>
                  <a:srgbClr val="1C7DDB"/>
                </a:solidFill>
                <a:latin typeface="Abadi" panose="020B0604020104020204" pitchFamily="34" charset="0"/>
              </a:rPr>
              <a:t>List the total number of successful and failure mission outcomes</a:t>
            </a:r>
          </a:p>
          <a:p>
            <a:pPr>
              <a:buFont typeface="Wingdings" panose="05000000000000000000" pitchFamily="2" charset="2"/>
              <a:buChar char="§"/>
            </a:pPr>
            <a:r>
              <a:rPr lang="en-US" dirty="0">
                <a:solidFill>
                  <a:srgbClr val="1C7DDB"/>
                </a:solidFill>
                <a:latin typeface="Abadi" panose="020B0604020104020204" pitchFamily="34" charset="0"/>
              </a:rPr>
              <a:t>List the names of the booster versions which have carried the maximum payload mass.</a:t>
            </a:r>
          </a:p>
          <a:p>
            <a:pPr>
              <a:buFont typeface="Wingdings" panose="05000000000000000000" pitchFamily="2" charset="2"/>
              <a:buChar char="§"/>
            </a:pPr>
            <a:r>
              <a:rPr lang="en-US" dirty="0">
                <a:solidFill>
                  <a:srgbClr val="1C7DDB"/>
                </a:solidFill>
                <a:latin typeface="Abadi" panose="020B0604020104020204" pitchFamily="34" charset="0"/>
              </a:rPr>
              <a:t>List the records which will display the month names, failure landing outcomes in drone ship booster versions, launch site for the months in year 2015.</a:t>
            </a:r>
          </a:p>
          <a:p>
            <a:pPr>
              <a:buFont typeface="Wingdings" panose="05000000000000000000" pitchFamily="2" charset="2"/>
              <a:buChar char="§"/>
            </a:pPr>
            <a:r>
              <a:rPr lang="en-US" dirty="0">
                <a:solidFill>
                  <a:srgbClr val="1C7DDB"/>
                </a:solidFill>
                <a:latin typeface="Abadi" panose="020B0604020104020204" pitchFamily="34" charset="0"/>
              </a:rPr>
              <a:t>Rank the count of landing outcomes (such as Failure (drone ship) or Success (ground pad)) between the date 2010-06-04 and 2017-03-20, in descending order.</a:t>
            </a:r>
          </a:p>
          <a:p>
            <a:pPr>
              <a:buFont typeface="Wingdings" panose="05000000000000000000" pitchFamily="2" charset="2"/>
              <a:buChar char="§"/>
            </a:pPr>
            <a:r>
              <a:rPr lang="en-US" b="1" dirty="0"/>
              <a:t>GIT Hub Link:</a:t>
            </a:r>
          </a:p>
          <a:p>
            <a:pPr>
              <a:buFont typeface="Wingdings" panose="05000000000000000000" pitchFamily="2" charset="2"/>
              <a:buChar char="§"/>
            </a:pPr>
            <a:r>
              <a:rPr lang="en-US" sz="2100" b="1" dirty="0">
                <a:solidFill>
                  <a:srgbClr val="1C7DDB"/>
                </a:solidFill>
                <a:hlinkClick r:id="rId3">
                  <a:extLst>
                    <a:ext uri="{A12FA001-AC4F-418D-AE19-62706E023703}">
                      <ahyp:hlinkClr xmlns:ahyp="http://schemas.microsoft.com/office/drawing/2018/hyperlinkcolor" val="tx"/>
                    </a:ext>
                  </a:extLst>
                </a:hlinkClick>
              </a:rPr>
              <a:t>https://github.com/Nakul-Pant-DS/IBM-Data-Science-Capstone-Project/blob/main/jupyter-labs-eda-sql-coursera_sqllite.ipynb</a:t>
            </a:r>
            <a:endParaRPr lang="en-US" sz="2100" b="1" dirty="0">
              <a:solidFill>
                <a:srgbClr val="1C7DDB"/>
              </a:solidFill>
            </a:endParaRPr>
          </a:p>
          <a:p>
            <a:pPr>
              <a:buFont typeface="Wingdings" panose="05000000000000000000" pitchFamily="2" charset="2"/>
              <a:buChar char="§"/>
            </a:pPr>
            <a:endParaRPr lang="en-US" b="1" dirty="0"/>
          </a:p>
          <a:p>
            <a:pPr>
              <a:buFont typeface="Wingdings" panose="05000000000000000000" pitchFamily="2" charset="2"/>
              <a:buChar char="§"/>
            </a:pPr>
            <a:endParaRPr lang="en-US" b="1" dirty="0"/>
          </a:p>
          <a:p>
            <a:pPr>
              <a:buFont typeface="Wingdings" panose="05000000000000000000" pitchFamily="2" charset="2"/>
              <a:buChar char="§"/>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675139" y="78889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EDA with SQL</a:t>
            </a:r>
            <a:endParaRPr lang="en-US" dirty="0">
              <a:solidFill>
                <a:schemeClr val="tx1"/>
              </a:solidFill>
            </a:endParaRPr>
          </a:p>
        </p:txBody>
      </p:sp>
    </p:spTree>
    <p:extLst>
      <p:ext uri="{BB962C8B-B14F-4D97-AF65-F5344CB8AC3E}">
        <p14:creationId xmlns:p14="http://schemas.microsoft.com/office/powerpoint/2010/main" val="157872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377440"/>
            <a:ext cx="5167086" cy="409369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Arial" panose="020B0604020202020204" pitchFamily="34" charset="0"/>
                <a:cs typeface="Arial" panose="020B0604020202020204" pitchFamily="34"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3894" y="2335238"/>
            <a:ext cx="11310425" cy="2568070"/>
          </a:xfrm>
          <a:prstGeom prst="rect">
            <a:avLst/>
          </a:prstGeom>
        </p:spPr>
        <p:txBody>
          <a:bodyPr>
            <a:normAutofit/>
          </a:bodyPr>
          <a:lstStyle/>
          <a:p>
            <a:pPr>
              <a:buFont typeface="Wingdings" panose="05000000000000000000" pitchFamily="2" charset="2"/>
              <a:buChar char="§"/>
            </a:pPr>
            <a:r>
              <a:rPr lang="en-US" dirty="0">
                <a:solidFill>
                  <a:srgbClr val="1C7DDB"/>
                </a:solidFill>
                <a:latin typeface="Abadi" panose="020B0604020104020204" pitchFamily="34" charset="0"/>
              </a:rPr>
              <a:t>We marked all launch sites, and added map objects such as markers, circles, lines to mark the success or failure of launches for each site on the folium map.</a:t>
            </a:r>
          </a:p>
          <a:p>
            <a:pPr>
              <a:buFont typeface="Wingdings" panose="05000000000000000000" pitchFamily="2" charset="2"/>
              <a:buChar char="§"/>
            </a:pPr>
            <a:r>
              <a:rPr lang="en-US" dirty="0">
                <a:solidFill>
                  <a:srgbClr val="1C7DDB"/>
                </a:solidFill>
                <a:latin typeface="Abadi" panose="020B0604020104020204" pitchFamily="34" charset="0"/>
              </a:rPr>
              <a:t>We assigned the feature launch outcomes (failure or success) to class 0 and 1.i.e., 0 for failure, and 1 for success.</a:t>
            </a:r>
          </a:p>
          <a:p>
            <a:pPr>
              <a:buFont typeface="Wingdings" panose="05000000000000000000" pitchFamily="2" charset="2"/>
              <a:buChar char="§"/>
            </a:pPr>
            <a:r>
              <a:rPr lang="en-US" dirty="0">
                <a:solidFill>
                  <a:srgbClr val="1C7DDB"/>
                </a:solidFill>
                <a:latin typeface="Abadi" panose="020B0604020104020204" pitchFamily="34" charset="0"/>
              </a:rPr>
              <a:t>Using the color-labeled marker clusters, we identified which launch sites have relatively high success rate. </a:t>
            </a:r>
          </a:p>
          <a:p>
            <a:pPr>
              <a:buFont typeface="Wingdings" panose="05000000000000000000" pitchFamily="2" charset="2"/>
              <a:buChar char="§"/>
            </a:pPr>
            <a:r>
              <a:rPr lang="en-US" dirty="0">
                <a:solidFill>
                  <a:srgbClr val="1C7DDB"/>
                </a:solidFill>
                <a:latin typeface="Abadi" panose="020B0604020104020204" pitchFamily="34" charset="0"/>
              </a:rPr>
              <a:t>We calculated the distances between the launch site and its proximities like railways, highways, and cities.</a:t>
            </a: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Build an Interactive Map with Folium</a:t>
            </a:r>
            <a:endParaRPr lang="en-US" dirty="0">
              <a:solidFill>
                <a:schemeClr val="tx1"/>
              </a:solidFill>
            </a:endParaRPr>
          </a:p>
        </p:txBody>
      </p:sp>
      <p:sp>
        <p:nvSpPr>
          <p:cNvPr id="2" name="Rectangle 1">
            <a:extLst>
              <a:ext uri="{FF2B5EF4-FFF2-40B4-BE49-F238E27FC236}">
                <a16:creationId xmlns:a16="http://schemas.microsoft.com/office/drawing/2014/main" id="{0A11FA08-0314-40ED-9500-4D0B24E05891}"/>
              </a:ext>
            </a:extLst>
          </p:cNvPr>
          <p:cNvSpPr/>
          <p:nvPr/>
        </p:nvSpPr>
        <p:spPr>
          <a:xfrm>
            <a:off x="487681" y="4903308"/>
            <a:ext cx="10703058" cy="647114"/>
          </a:xfrm>
          <a:prstGeom prst="rect">
            <a:avLst/>
          </a:prstGeom>
          <a:solidFill>
            <a:srgbClr val="1455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These markers were used to get a better visualization and understanding of the data through </a:t>
            </a:r>
            <a:r>
              <a:rPr lang="en-US" dirty="0">
                <a:effectLst>
                  <a:reflection blurRad="6350" stA="60000" endA="900" endPos="58000" dir="5400000" sy="-100000" algn="bl" rotWithShape="0"/>
                </a:effectLst>
              </a:rPr>
              <a:t>geography</a:t>
            </a:r>
            <a:r>
              <a:rPr lang="en-US" dirty="0"/>
              <a:t>.</a:t>
            </a:r>
          </a:p>
        </p:txBody>
      </p:sp>
      <p:sp>
        <p:nvSpPr>
          <p:cNvPr id="7" name="Title 1">
            <a:extLst>
              <a:ext uri="{FF2B5EF4-FFF2-40B4-BE49-F238E27FC236}">
                <a16:creationId xmlns:a16="http://schemas.microsoft.com/office/drawing/2014/main" id="{450BDBDD-6731-4AE2-8FD4-F45CE83DCC61}"/>
              </a:ext>
            </a:extLst>
          </p:cNvPr>
          <p:cNvSpPr txBox="1">
            <a:spLocks/>
          </p:cNvSpPr>
          <p:nvPr/>
        </p:nvSpPr>
        <p:spPr>
          <a:xfrm>
            <a:off x="393894" y="6013222"/>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tx1"/>
                </a:solidFill>
              </a:rPr>
              <a:t>GitHub Link :     </a:t>
            </a:r>
            <a:r>
              <a:rPr lang="en-US" sz="2400" dirty="0">
                <a:solidFill>
                  <a:srgbClr val="1C7DDB"/>
                </a:solidFill>
                <a:hlinkClick r:id="rId3">
                  <a:extLst>
                    <a:ext uri="{A12FA001-AC4F-418D-AE19-62706E023703}">
                      <ahyp:hlinkClr xmlns:ahyp="http://schemas.microsoft.com/office/drawing/2018/hyperlinkcolor" val="tx"/>
                    </a:ext>
                  </a:extLst>
                </a:hlinkClick>
              </a:rPr>
              <a:t>https://github.com/Nakul-Pant-DS/IBM-Data-Science-Capstone-  Project/blob/main/lab_jupyter_launch_site_location.jupyterlite.ipynb</a:t>
            </a:r>
            <a:r>
              <a:rPr lang="en-US" sz="2400" dirty="0">
                <a:solidFill>
                  <a:srgbClr val="1C7DDB"/>
                </a:solidFill>
              </a:rPr>
              <a:t> </a:t>
            </a: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8302" y="2433711"/>
            <a:ext cx="11211950" cy="3743252"/>
          </a:xfrm>
          <a:prstGeom prst="rect">
            <a:avLst/>
          </a:prstGeom>
        </p:spPr>
        <p:txBody>
          <a:bodyPr vert="horz" lIns="91440" tIns="45720" rIns="91440" bIns="45720" rtlCol="0" anchor="t">
            <a:normAutofit/>
          </a:bodyPr>
          <a:lstStyle/>
          <a:p>
            <a:r>
              <a:rPr lang="en-US" dirty="0">
                <a:solidFill>
                  <a:srgbClr val="1C7DDB"/>
                </a:solidFill>
                <a:latin typeface="Abadi" panose="020B0604020104020204" pitchFamily="34" charset="0"/>
              </a:rPr>
              <a:t>We built an interactive dashboard with Plotly dash.</a:t>
            </a:r>
          </a:p>
          <a:p>
            <a:r>
              <a:rPr lang="en-US" dirty="0">
                <a:solidFill>
                  <a:srgbClr val="1C7DDB"/>
                </a:solidFill>
                <a:latin typeface="Abadi" panose="020B0604020104020204" pitchFamily="34" charset="0"/>
              </a:rPr>
              <a:t>We plotted pie charts showing the total launches by a certain sites.</a:t>
            </a:r>
          </a:p>
          <a:p>
            <a:r>
              <a:rPr lang="en-US" dirty="0">
                <a:solidFill>
                  <a:srgbClr val="1C7DDB"/>
                </a:solidFill>
                <a:latin typeface="Abadi" panose="020B0604020104020204" pitchFamily="34" charset="0"/>
              </a:rPr>
              <a:t>We plotted scatter graph showing the relationship with Outcome and Payload Mass (Kg) for the different booster version. </a:t>
            </a:r>
          </a:p>
          <a:p>
            <a:endParaRPr lang="en-US" dirty="0"/>
          </a:p>
          <a:p>
            <a:pPr marL="0" indent="0">
              <a:buNone/>
            </a:pPr>
            <a:r>
              <a:rPr lang="en-US" b="1" dirty="0"/>
              <a:t>GitHub Link:  </a:t>
            </a:r>
            <a:r>
              <a:rPr lang="en-US" b="1" dirty="0">
                <a:solidFill>
                  <a:srgbClr val="1C7DD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https://github.com/Nakul-Pant-DS/IBM-Data-Science-Capstone-Project/blob/main/spacex_dash_app.py</a:t>
            </a:r>
            <a:endParaRPr lang="en-US" b="1"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4234" y="2363371"/>
            <a:ext cx="11254154" cy="3530992"/>
          </a:xfrm>
          <a:prstGeom prst="rect">
            <a:avLst/>
          </a:prstGeom>
        </p:spPr>
        <p:txBody>
          <a:bodyPr>
            <a:normAutofit/>
          </a:bodyPr>
          <a:lstStyle/>
          <a:p>
            <a:r>
              <a:rPr lang="en-US" dirty="0">
                <a:solidFill>
                  <a:srgbClr val="1C7DDB"/>
                </a:solidFill>
                <a:latin typeface="Abadi" panose="020B0604020104020204" pitchFamily="34" charset="0"/>
              </a:rPr>
              <a:t>We split the dataset into training and testing set. </a:t>
            </a:r>
          </a:p>
          <a:p>
            <a:r>
              <a:rPr lang="en-US" dirty="0">
                <a:solidFill>
                  <a:srgbClr val="1C7DDB"/>
                </a:solidFill>
                <a:latin typeface="Abadi" panose="020B0604020104020204" pitchFamily="34" charset="0"/>
              </a:rPr>
              <a:t>We built different machine learning models and tuned different hyperparameters using GridSearchCV.</a:t>
            </a:r>
          </a:p>
          <a:p>
            <a:r>
              <a:rPr lang="en-US" dirty="0">
                <a:solidFill>
                  <a:srgbClr val="1C7DDB"/>
                </a:solidFill>
                <a:latin typeface="Abadi" panose="020B0604020104020204" pitchFamily="34" charset="0"/>
              </a:rPr>
              <a:t> We used accuracy as the metric for our model, and improved the model using feature engineering and hyperparameter tuning. </a:t>
            </a:r>
          </a:p>
          <a:p>
            <a:r>
              <a:rPr lang="en-US" dirty="0">
                <a:solidFill>
                  <a:srgbClr val="1C7DDB"/>
                </a:solidFill>
                <a:latin typeface="Abadi" panose="020B0604020104020204" pitchFamily="34" charset="0"/>
              </a:rPr>
              <a:t>We found the best performing classification model</a:t>
            </a:r>
            <a:r>
              <a:rPr lang="en-US" dirty="0"/>
              <a:t>.</a:t>
            </a:r>
          </a:p>
          <a:p>
            <a:r>
              <a:rPr lang="en-US" b="1" dirty="0">
                <a:latin typeface="Abadi" panose="020B0604020104020204" pitchFamily="34" charset="0"/>
              </a:rPr>
              <a:t> GIT Hub Link</a:t>
            </a:r>
            <a:r>
              <a:rPr lang="en-US" dirty="0"/>
              <a:t> :  </a:t>
            </a:r>
            <a:r>
              <a:rPr lang="en-US" dirty="0">
                <a:solidFill>
                  <a:srgbClr val="1C7DD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https://github.com/Nakul-Pant-DS/IBM-Data-Science-Capstone-Project/blob/main/SpaceX_Machine_Learning_Prediction_Part_5.jupyterlite.ipynb</a:t>
            </a:r>
            <a:endParaRPr lang="en-US"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C3794-0F7E-4CBA-BBB1-A896832BEBD7}"/>
              </a:ext>
            </a:extLst>
          </p:cNvPr>
          <p:cNvSpPr>
            <a:spLocks noGrp="1"/>
          </p:cNvSpPr>
          <p:nvPr>
            <p:ph type="title"/>
          </p:nvPr>
        </p:nvSpPr>
        <p:spPr>
          <a:xfrm>
            <a:off x="600075" y="585788"/>
            <a:ext cx="9316291" cy="971550"/>
          </a:xfrm>
        </p:spPr>
        <p:txBody>
          <a:bodyPr/>
          <a:lstStyle/>
          <a:p>
            <a:r>
              <a:rPr lang="en-US" dirty="0">
                <a:solidFill>
                  <a:schemeClr val="tx1"/>
                </a:solidFill>
                <a:latin typeface="Abadi"/>
              </a:rPr>
              <a:t>Predictive Analysis (Classification)</a:t>
            </a:r>
            <a:br>
              <a:rPr lang="en-US" dirty="0">
                <a:solidFill>
                  <a:schemeClr val="tx1"/>
                </a:solidFill>
                <a:latin typeface="Abadi"/>
              </a:rPr>
            </a:br>
            <a:endParaRPr lang="en-US" dirty="0"/>
          </a:p>
        </p:txBody>
      </p:sp>
      <p:sp>
        <p:nvSpPr>
          <p:cNvPr id="7" name="Rectangle 6">
            <a:extLst>
              <a:ext uri="{FF2B5EF4-FFF2-40B4-BE49-F238E27FC236}">
                <a16:creationId xmlns:a16="http://schemas.microsoft.com/office/drawing/2014/main" id="{B12F3534-276C-45C3-A961-C9649933533E}"/>
              </a:ext>
            </a:extLst>
          </p:cNvPr>
          <p:cNvSpPr/>
          <p:nvPr/>
        </p:nvSpPr>
        <p:spPr>
          <a:xfrm>
            <a:off x="600075" y="2461847"/>
            <a:ext cx="11591924" cy="126609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98AF84-9FA2-42A7-A2E9-358E051BD809}"/>
              </a:ext>
            </a:extLst>
          </p:cNvPr>
          <p:cNvSpPr/>
          <p:nvPr/>
        </p:nvSpPr>
        <p:spPr>
          <a:xfrm>
            <a:off x="600074" y="3727939"/>
            <a:ext cx="11591925" cy="144897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BD2AE9-625C-4597-8842-DBD0CEAC6454}"/>
              </a:ext>
            </a:extLst>
          </p:cNvPr>
          <p:cNvSpPr/>
          <p:nvPr/>
        </p:nvSpPr>
        <p:spPr>
          <a:xfrm>
            <a:off x="600074" y="5176911"/>
            <a:ext cx="11591925" cy="1681089"/>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A8FB7E8-872D-4C6F-A2A6-3FB15252E140}"/>
              </a:ext>
            </a:extLst>
          </p:cNvPr>
          <p:cNvSpPr>
            <a:spLocks noGrp="1"/>
          </p:cNvSpPr>
          <p:nvPr>
            <p:ph type="sldNum" sz="quarter" idx="12"/>
          </p:nvPr>
        </p:nvSpPr>
        <p:spPr/>
        <p:txBody>
          <a:bodyPr/>
          <a:lstStyle/>
          <a:p>
            <a:fld id="{A190C97C-0095-2443-AC12-FA4CBA4ACD4D}" type="slidenum">
              <a:rPr lang="en-US" smtClean="0"/>
              <a:t>23</a:t>
            </a:fld>
            <a:endParaRPr lang="en-US"/>
          </a:p>
        </p:txBody>
      </p:sp>
    </p:spTree>
    <p:extLst>
      <p:ext uri="{BB962C8B-B14F-4D97-AF65-F5344CB8AC3E}">
        <p14:creationId xmlns:p14="http://schemas.microsoft.com/office/powerpoint/2010/main" val="4263267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64234" y="2321169"/>
            <a:ext cx="11268221" cy="4192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accent3">
                    <a:lumMod val="25000"/>
                  </a:schemeClr>
                </a:solidFill>
                <a:latin typeface="Abadi" panose="020B0604020104020204" pitchFamily="34" charset="0"/>
              </a:rPr>
              <a:t>Exploratory data analysis results : </a:t>
            </a:r>
            <a:r>
              <a:rPr lang="en-US" sz="1800" dirty="0">
                <a:solidFill>
                  <a:srgbClr val="1C7DDB"/>
                </a:solidFill>
                <a:latin typeface="Abadi" panose="020B0604020104020204" pitchFamily="34" charset="0"/>
              </a:rPr>
              <a:t>The results were shows with screenshots from lab.</a:t>
            </a:r>
            <a:endParaRPr lang="en-US" sz="2400" b="1" dirty="0">
              <a:solidFill>
                <a:schemeClr val="accent3">
                  <a:lumMod val="25000"/>
                </a:schemeClr>
              </a:solidFill>
              <a:latin typeface="Abadi" panose="020B0604020104020204" pitchFamily="34" charset="0"/>
            </a:endParaRPr>
          </a:p>
          <a:p>
            <a:pPr>
              <a:lnSpc>
                <a:spcPct val="100000"/>
              </a:lnSpc>
              <a:spcBef>
                <a:spcPts val="1400"/>
              </a:spcBef>
            </a:pPr>
            <a:r>
              <a:rPr lang="en-US" sz="2400" b="1" dirty="0">
                <a:solidFill>
                  <a:schemeClr val="accent3">
                    <a:lumMod val="25000"/>
                  </a:schemeClr>
                </a:solidFill>
                <a:latin typeface="Abadi" panose="020B0604020104020204" pitchFamily="34" charset="0"/>
              </a:rPr>
              <a:t>Interactive analytics demo in screenshots : </a:t>
            </a:r>
            <a:r>
              <a:rPr lang="en-US" sz="1800" dirty="0">
                <a:solidFill>
                  <a:srgbClr val="1C7DDB"/>
                </a:solidFill>
                <a:latin typeface="Abadi" panose="020B0604020104020204" pitchFamily="34" charset="0"/>
              </a:rPr>
              <a:t>This include SQL query results as performed in lab.</a:t>
            </a:r>
          </a:p>
          <a:p>
            <a:pPr>
              <a:lnSpc>
                <a:spcPct val="100000"/>
              </a:lnSpc>
              <a:spcBef>
                <a:spcPts val="1400"/>
              </a:spcBef>
            </a:pPr>
            <a:r>
              <a:rPr lang="en-US" sz="2400" b="1" dirty="0">
                <a:solidFill>
                  <a:schemeClr val="accent3">
                    <a:lumMod val="25000"/>
                  </a:schemeClr>
                </a:solidFill>
                <a:latin typeface="Abadi" panose="020B0604020104020204" pitchFamily="34" charset="0"/>
              </a:rPr>
              <a:t>Predictive analysis results : </a:t>
            </a:r>
            <a:r>
              <a:rPr lang="en-US" sz="1800" dirty="0">
                <a:solidFill>
                  <a:srgbClr val="1C7DDB"/>
                </a:solidFill>
                <a:latin typeface="Abadi" panose="020B0604020104020204" pitchFamily="34" charset="0"/>
              </a:rPr>
              <a:t>This include model score and confusion matrix</a:t>
            </a:r>
            <a:r>
              <a:rPr lang="en-US" sz="1600" dirty="0">
                <a:solidFill>
                  <a:srgbClr val="1C7DDB"/>
                </a:solidFill>
                <a:latin typeface="Abadi" panose="020B0604020104020204" pitchFamily="34" charset="0"/>
              </a:rPr>
              <a:t>.</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Results</a:t>
            </a:r>
            <a:endParaRPr lang="en-US" dirty="0">
              <a:solidFill>
                <a:schemeClr val="tx1"/>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DB37CE-35AC-4DC7-998F-99AB9284F35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Section 2 : Insights Drawn from EDA</a:t>
            </a:r>
            <a:endParaRPr lang="en-US" dirty="0">
              <a:solidFill>
                <a:schemeClr val="tx1"/>
              </a:solidFill>
            </a:endParaRPr>
          </a:p>
        </p:txBody>
      </p:sp>
      <p:sp>
        <p:nvSpPr>
          <p:cNvPr id="6" name="Rectangle 5">
            <a:extLst>
              <a:ext uri="{FF2B5EF4-FFF2-40B4-BE49-F238E27FC236}">
                <a16:creationId xmlns:a16="http://schemas.microsoft.com/office/drawing/2014/main" id="{E3DC0299-A441-4588-8899-BD5F86DDF965}"/>
              </a:ext>
            </a:extLst>
          </p:cNvPr>
          <p:cNvSpPr/>
          <p:nvPr/>
        </p:nvSpPr>
        <p:spPr>
          <a:xfrm>
            <a:off x="506437" y="2405574"/>
            <a:ext cx="11465169" cy="4262512"/>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DCDC9DD-D30C-4144-AF64-8DFD05F7BCF6}"/>
              </a:ext>
            </a:extLst>
          </p:cNvPr>
          <p:cNvSpPr>
            <a:spLocks noGrp="1"/>
          </p:cNvSpPr>
          <p:nvPr>
            <p:ph type="sldNum" sz="quarter" idx="12"/>
          </p:nvPr>
        </p:nvSpPr>
        <p:spPr/>
        <p:txBody>
          <a:bodyPr/>
          <a:lstStyle/>
          <a:p>
            <a:fld id="{A190C97C-0095-2443-AC12-FA4CBA4ACD4D}" type="slidenum">
              <a:rPr lang="en-US" smtClean="0"/>
              <a:t>25</a:t>
            </a:fld>
            <a:endParaRPr lang="en-US"/>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4234" y="2433711"/>
            <a:ext cx="11254154" cy="112541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marL="0" indent="0">
              <a:lnSpc>
                <a:spcPct val="100000"/>
              </a:lnSpc>
              <a:spcBef>
                <a:spcPts val="1400"/>
              </a:spcBef>
              <a:buNone/>
            </a:pPr>
            <a:r>
              <a:rPr lang="en-US" sz="1400" dirty="0">
                <a:solidFill>
                  <a:srgbClr val="1C7DDB"/>
                </a:solidFill>
              </a:rPr>
              <a:t>From the scatter plot of Flight Number vs. Launch Site we see that  greater the number of flights at a launch site, greater is the success rate at the launch site.</a:t>
            </a:r>
            <a:endParaRPr lang="en-US" sz="1400" dirty="0">
              <a:solidFill>
                <a:srgbClr val="1C7DDB"/>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Flight Number vs. Launch Site</a:t>
            </a:r>
            <a:endParaRPr lang="en-US" dirty="0">
              <a:solidFill>
                <a:schemeClr val="tx1"/>
              </a:solidFill>
            </a:endParaRPr>
          </a:p>
        </p:txBody>
      </p:sp>
      <p:sp>
        <p:nvSpPr>
          <p:cNvPr id="2" name="Rectangle 1">
            <a:extLst>
              <a:ext uri="{FF2B5EF4-FFF2-40B4-BE49-F238E27FC236}">
                <a16:creationId xmlns:a16="http://schemas.microsoft.com/office/drawing/2014/main" id="{BBF997B8-0515-40A6-9966-1915910F6764}"/>
              </a:ext>
            </a:extLst>
          </p:cNvPr>
          <p:cNvSpPr/>
          <p:nvPr/>
        </p:nvSpPr>
        <p:spPr>
          <a:xfrm>
            <a:off x="351692" y="3559126"/>
            <a:ext cx="11366696" cy="329887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Payload vs. Launch Site</a:t>
            </a:r>
          </a:p>
        </p:txBody>
      </p:sp>
      <p:sp>
        <p:nvSpPr>
          <p:cNvPr id="6" name="Rectangle 5">
            <a:extLst>
              <a:ext uri="{FF2B5EF4-FFF2-40B4-BE49-F238E27FC236}">
                <a16:creationId xmlns:a16="http://schemas.microsoft.com/office/drawing/2014/main" id="{253F08C2-54EA-462D-BAC4-CA8643DC182A}"/>
              </a:ext>
            </a:extLst>
          </p:cNvPr>
          <p:cNvSpPr/>
          <p:nvPr/>
        </p:nvSpPr>
        <p:spPr>
          <a:xfrm>
            <a:off x="661182" y="2391507"/>
            <a:ext cx="7737230" cy="423437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2B736C6-678B-4B3C-B789-910AA42D7925}"/>
              </a:ext>
            </a:extLst>
          </p:cNvPr>
          <p:cNvSpPr/>
          <p:nvPr/>
        </p:nvSpPr>
        <p:spPr>
          <a:xfrm>
            <a:off x="8721969" y="2391508"/>
            <a:ext cx="3319976" cy="423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C7DDB"/>
                </a:solidFill>
                <a:latin typeface="Abadi" panose="020B0604020104020204" pitchFamily="34" charset="0"/>
              </a:rPr>
              <a:t>We observed that for Launch Site  CCAFS SLC 40 and VAFB SLC 4E there is a linear relationship between payload mass i.e. as the payload mass increases the rate of successful launch also increases but for launch site KSC LC 39A there is no such relation with payload mass.</a:t>
            </a:r>
          </a:p>
        </p:txBody>
      </p:sp>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Success Rate vs. Orbit Type</a:t>
            </a:r>
            <a:endParaRPr lang="en-US" dirty="0">
              <a:solidFill>
                <a:schemeClr val="tx1"/>
              </a:solidFill>
            </a:endParaRPr>
          </a:p>
        </p:txBody>
      </p:sp>
      <p:sp>
        <p:nvSpPr>
          <p:cNvPr id="2" name="Rectangle 1">
            <a:extLst>
              <a:ext uri="{FF2B5EF4-FFF2-40B4-BE49-F238E27FC236}">
                <a16:creationId xmlns:a16="http://schemas.microsoft.com/office/drawing/2014/main" id="{CC490FB4-DCAA-43D6-83F8-B047777811E5}"/>
              </a:ext>
            </a:extLst>
          </p:cNvPr>
          <p:cNvSpPr/>
          <p:nvPr/>
        </p:nvSpPr>
        <p:spPr>
          <a:xfrm>
            <a:off x="537029" y="2351314"/>
            <a:ext cx="11306628" cy="432525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043B-57CB-4F08-A9ED-36D96BFE19B8}"/>
              </a:ext>
            </a:extLst>
          </p:cNvPr>
          <p:cNvSpPr>
            <a:spLocks noGrp="1"/>
          </p:cNvSpPr>
          <p:nvPr>
            <p:ph type="title"/>
          </p:nvPr>
        </p:nvSpPr>
        <p:spPr>
          <a:xfrm>
            <a:off x="789193" y="620185"/>
            <a:ext cx="8761413" cy="983531"/>
          </a:xfrm>
        </p:spPr>
        <p:txBody>
          <a:bodyPr/>
          <a:lstStyle/>
          <a:p>
            <a:r>
              <a:rPr lang="en-US" dirty="0">
                <a:solidFill>
                  <a:schemeClr val="tx1"/>
                </a:solidFill>
                <a:latin typeface="Abadi"/>
              </a:rPr>
              <a:t>Success Rate vs. Orbit Type</a:t>
            </a:r>
            <a:br>
              <a:rPr lang="en-US" dirty="0">
                <a:solidFill>
                  <a:schemeClr val="tx1"/>
                </a:solidFill>
              </a:rPr>
            </a:br>
            <a:endParaRPr lang="en-US" dirty="0"/>
          </a:p>
        </p:txBody>
      </p:sp>
      <p:sp>
        <p:nvSpPr>
          <p:cNvPr id="3" name="Rectangle 2">
            <a:extLst>
              <a:ext uri="{FF2B5EF4-FFF2-40B4-BE49-F238E27FC236}">
                <a16:creationId xmlns:a16="http://schemas.microsoft.com/office/drawing/2014/main" id="{D01B049E-273F-47D3-B862-530AB03BCEA6}"/>
              </a:ext>
            </a:extLst>
          </p:cNvPr>
          <p:cNvSpPr/>
          <p:nvPr/>
        </p:nvSpPr>
        <p:spPr>
          <a:xfrm>
            <a:off x="534571" y="2461845"/>
            <a:ext cx="7441811" cy="4262511"/>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3AFBC0C-0E88-4779-A4BF-2B976E3A0032}"/>
              </a:ext>
            </a:extLst>
          </p:cNvPr>
          <p:cNvSpPr txBox="1">
            <a:spLocks/>
          </p:cNvSpPr>
          <p:nvPr/>
        </p:nvSpPr>
        <p:spPr bwMode="gray">
          <a:xfrm>
            <a:off x="8203872" y="2461846"/>
            <a:ext cx="3453557" cy="4098612"/>
          </a:xfrm>
          <a:prstGeom prst="rect">
            <a:avLst/>
          </a:prstGeom>
          <a:ln>
            <a:solidFill>
              <a:schemeClr val="bg1"/>
            </a:solidFill>
          </a:ln>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solidFill>
                <a:latin typeface="Arial" panose="020B0604020202020204" pitchFamily="34" charset="0"/>
                <a:cs typeface="Arial" panose="020B0604020202020204" pitchFamily="34" charset="0"/>
              </a:rPr>
              <a:t>We observe that only 4 orbit type achieved the Success:</a:t>
            </a:r>
            <a:endParaRPr lang="en-US" sz="1800" dirty="0">
              <a:solidFill>
                <a:schemeClr val="tx1"/>
              </a:solidFill>
              <a:latin typeface="Arial" panose="020B0604020202020204" pitchFamily="34" charset="0"/>
              <a:cs typeface="Arial" panose="020B0604020202020204" pitchFamily="34" charset="0"/>
            </a:endParaRPr>
          </a:p>
          <a:p>
            <a:endParaRPr lang="en-US" sz="18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rgbClr val="1C7DDB"/>
                </a:solidFill>
                <a:latin typeface="Abadi" panose="020B0604020104020204" pitchFamily="34" charset="0"/>
                <a:cs typeface="Arial" panose="020B0604020202020204" pitchFamily="34" charset="0"/>
              </a:rPr>
              <a:t>ES-L1 </a:t>
            </a:r>
          </a:p>
          <a:p>
            <a:pPr marL="285750" indent="-285750">
              <a:buFont typeface="Arial" panose="020B0604020202020204" pitchFamily="34" charset="0"/>
              <a:buChar char="•"/>
            </a:pPr>
            <a:r>
              <a:rPr lang="en-US" sz="2000" b="1" dirty="0">
                <a:solidFill>
                  <a:srgbClr val="1C7DDB"/>
                </a:solidFill>
                <a:latin typeface="Abadi" panose="020B0604020104020204" pitchFamily="34" charset="0"/>
                <a:cs typeface="Arial" panose="020B0604020202020204" pitchFamily="34" charset="0"/>
              </a:rPr>
              <a:t>GEO</a:t>
            </a:r>
          </a:p>
          <a:p>
            <a:pPr marL="285750" indent="-285750">
              <a:buFont typeface="Arial" panose="020B0604020202020204" pitchFamily="34" charset="0"/>
              <a:buChar char="•"/>
            </a:pPr>
            <a:r>
              <a:rPr lang="en-US" sz="2000" b="1" dirty="0">
                <a:solidFill>
                  <a:srgbClr val="1C7DDB"/>
                </a:solidFill>
                <a:latin typeface="Abadi" panose="020B0604020104020204" pitchFamily="34" charset="0"/>
                <a:cs typeface="Arial" panose="020B0604020202020204" pitchFamily="34" charset="0"/>
              </a:rPr>
              <a:t>HEO</a:t>
            </a:r>
          </a:p>
          <a:p>
            <a:pPr marL="285750" indent="-285750">
              <a:buFont typeface="Arial" panose="020B0604020202020204" pitchFamily="34" charset="0"/>
              <a:buChar char="•"/>
            </a:pPr>
            <a:r>
              <a:rPr lang="en-US" sz="2000" b="1" dirty="0">
                <a:solidFill>
                  <a:srgbClr val="1C7DDB"/>
                </a:solidFill>
                <a:latin typeface="Abadi" panose="020B0604020104020204" pitchFamily="34" charset="0"/>
                <a:cs typeface="Arial" panose="020B0604020202020204" pitchFamily="34" charset="0"/>
              </a:rPr>
              <a:t>SSO</a:t>
            </a:r>
            <a:r>
              <a:rPr lang="en-US" sz="2000" b="1" dirty="0">
                <a:solidFill>
                  <a:schemeClr val="tx1"/>
                </a:solidFill>
                <a:highlight>
                  <a:srgbClr val="FFFF00"/>
                </a:highlight>
                <a:latin typeface="Abadi" panose="020B0604020104020204" pitchFamily="34" charset="0"/>
                <a:cs typeface="Arial" panose="020B0604020202020204" pitchFamily="34" charset="0"/>
              </a:rPr>
              <a:t> </a:t>
            </a:r>
            <a:br>
              <a:rPr lang="en-US" dirty="0">
                <a:solidFill>
                  <a:schemeClr val="tx1"/>
                </a:solidFill>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9FF7ADF6-4776-4B1B-94EE-F7498A5A46DC}"/>
              </a:ext>
            </a:extLst>
          </p:cNvPr>
          <p:cNvSpPr>
            <a:spLocks noGrp="1"/>
          </p:cNvSpPr>
          <p:nvPr>
            <p:ph type="sldNum" sz="quarter" idx="12"/>
          </p:nvPr>
        </p:nvSpPr>
        <p:spPr/>
        <p:txBody>
          <a:bodyPr/>
          <a:lstStyle/>
          <a:p>
            <a:fld id="{A190C97C-0095-2443-AC12-FA4CBA4ACD4D}" type="slidenum">
              <a:rPr lang="en-US" smtClean="0"/>
              <a:t>29</a:t>
            </a:fld>
            <a:endParaRPr lang="en-US"/>
          </a:p>
        </p:txBody>
      </p:sp>
    </p:spTree>
    <p:extLst>
      <p:ext uri="{BB962C8B-B14F-4D97-AF65-F5344CB8AC3E}">
        <p14:creationId xmlns:p14="http://schemas.microsoft.com/office/powerpoint/2010/main" val="309437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33952" y="2340245"/>
            <a:ext cx="11758047" cy="397910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rgbClr val="1C7DDB"/>
              </a:solidFill>
              <a:latin typeface="Abadi" panose="020B0604020104020204" pitchFamily="34" charset="0"/>
            </a:endParaRP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Data Collection : Working with SPACEX data generated from REST API.</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Web Scrapping : Using python Beautiful Soup.</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Data Wrangling : Using panda and Numpy.</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Exploratory Data Analysis : With the help of Matplotlib, Seaborne and Folium and Dashboard.</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Model Development : With the help of Si-kit.</a:t>
            </a:r>
          </a:p>
          <a:p>
            <a:pPr marL="0" indent="0">
              <a:lnSpc>
                <a:spcPct val="100000"/>
              </a:lnSpc>
              <a:spcBef>
                <a:spcPts val="1400"/>
              </a:spcBef>
              <a:buNone/>
            </a:pPr>
            <a:endParaRPr lang="en-US" sz="2200" dirty="0">
              <a:solidFill>
                <a:srgbClr val="1C7DDB"/>
              </a:solidFill>
              <a:latin typeface="Abadi" panose="020B0604020104020204" pitchFamily="34" charset="0"/>
            </a:endParaRPr>
          </a:p>
          <a:p>
            <a:pPr>
              <a:lnSpc>
                <a:spcPct val="100000"/>
              </a:lnSpc>
              <a:spcBef>
                <a:spcPts val="1400"/>
              </a:spcBef>
              <a:buFont typeface="Wingdings" panose="05000000000000000000" pitchFamily="2" charset="2"/>
              <a:buChar char="q"/>
            </a:pP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q"/>
            </a:pPr>
            <a:endParaRPr lang="en-US" sz="2200" dirty="0">
              <a:solidFill>
                <a:srgbClr val="1C7DDB"/>
              </a:solidFill>
              <a:latin typeface="Abadi" panose="020B0604020104020204" pitchFamily="34" charset="0"/>
            </a:endParaRPr>
          </a:p>
          <a:p>
            <a:pPr>
              <a:lnSpc>
                <a:spcPct val="100000"/>
              </a:lnSpc>
              <a:spcBef>
                <a:spcPts val="1400"/>
              </a:spcBef>
              <a:buFont typeface="Wingdings" panose="05000000000000000000" pitchFamily="2" charset="2"/>
              <a:buChar char="q"/>
            </a:pPr>
            <a:endParaRPr lang="en-US" sz="2400" dirty="0">
              <a:solidFill>
                <a:srgbClr val="1C7DDB"/>
              </a:solidFill>
            </a:endParaRPr>
          </a:p>
          <a:p>
            <a:pPr marL="0" indent="0">
              <a:lnSpc>
                <a:spcPct val="100000"/>
              </a:lnSpc>
              <a:spcBef>
                <a:spcPts val="1400"/>
              </a:spcBef>
              <a:buNone/>
            </a:pPr>
            <a:endParaRPr lang="en-US"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Executive Summary</a:t>
            </a:r>
            <a:endParaRPr lang="en-US" dirty="0">
              <a:solidFill>
                <a:schemeClr val="tx1"/>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Flight Number vs. Orbit Type</a:t>
            </a:r>
            <a:endParaRPr lang="en-US" dirty="0">
              <a:solidFill>
                <a:schemeClr val="tx1"/>
              </a:solidFill>
            </a:endParaRPr>
          </a:p>
        </p:txBody>
      </p:sp>
      <p:sp>
        <p:nvSpPr>
          <p:cNvPr id="2" name="Rectangle 1">
            <a:extLst>
              <a:ext uri="{FF2B5EF4-FFF2-40B4-BE49-F238E27FC236}">
                <a16:creationId xmlns:a16="http://schemas.microsoft.com/office/drawing/2014/main" id="{1039A2F2-9A20-478E-BFC9-7D42319D2470}"/>
              </a:ext>
            </a:extLst>
          </p:cNvPr>
          <p:cNvSpPr/>
          <p:nvPr/>
        </p:nvSpPr>
        <p:spPr>
          <a:xfrm>
            <a:off x="493486" y="2322286"/>
            <a:ext cx="7561943" cy="4535714"/>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773B529-632B-44AA-85DE-B8C37C4A231C}"/>
              </a:ext>
            </a:extLst>
          </p:cNvPr>
          <p:cNvSpPr txBox="1">
            <a:spLocks/>
          </p:cNvSpPr>
          <p:nvPr/>
        </p:nvSpPr>
        <p:spPr>
          <a:xfrm>
            <a:off x="8331199" y="2322286"/>
            <a:ext cx="3106811" cy="4128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1C7DDB"/>
                </a:solidFill>
                <a:latin typeface="Abadi" panose="020B0604020104020204" pitchFamily="34" charset="0"/>
              </a:rPr>
              <a:t>We can clearly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Payload vs. Orbit Type</a:t>
            </a:r>
            <a:endParaRPr lang="en-US" dirty="0">
              <a:solidFill>
                <a:schemeClr val="tx1"/>
              </a:solidFill>
            </a:endParaRPr>
          </a:p>
        </p:txBody>
      </p:sp>
      <p:sp>
        <p:nvSpPr>
          <p:cNvPr id="6" name="Title 1">
            <a:extLst>
              <a:ext uri="{FF2B5EF4-FFF2-40B4-BE49-F238E27FC236}">
                <a16:creationId xmlns:a16="http://schemas.microsoft.com/office/drawing/2014/main" id="{4CB7A607-7855-4A8D-8D7E-A4851445C2F4}"/>
              </a:ext>
            </a:extLst>
          </p:cNvPr>
          <p:cNvSpPr txBox="1">
            <a:spLocks/>
          </p:cNvSpPr>
          <p:nvPr/>
        </p:nvSpPr>
        <p:spPr>
          <a:xfrm>
            <a:off x="8637563" y="2349305"/>
            <a:ext cx="3277772" cy="423437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800" dirty="0">
                <a:latin typeface="Abadi" panose="020B0604020104020204" pitchFamily="34" charset="0"/>
              </a:rPr>
              <a:t>With heavy payloads the successful landing or positive landing rate are more for Polar, LEO and ISS.</a:t>
            </a:r>
          </a:p>
          <a:p>
            <a:endParaRPr lang="en-US" sz="3800" dirty="0">
              <a:latin typeface="Abadi" panose="020B0604020104020204" pitchFamily="34" charset="0"/>
            </a:endParaRPr>
          </a:p>
          <a:p>
            <a:r>
              <a:rPr lang="en-US" sz="3800" dirty="0">
                <a:latin typeface="Abadi" panose="020B0604020104020204" pitchFamily="34" charset="0"/>
              </a:rPr>
              <a:t>However for GTO we cannot distinguish this well as both positive landing rate and negative landing(unsuccessful mission) are both there here.</a:t>
            </a:r>
          </a:p>
          <a:p>
            <a:endParaRPr lang="en-US" sz="2400" dirty="0">
              <a:solidFill>
                <a:schemeClr val="tx1"/>
              </a:solidFill>
            </a:endParaRPr>
          </a:p>
        </p:txBody>
      </p:sp>
      <p:sp>
        <p:nvSpPr>
          <p:cNvPr id="7" name="Rectangle 6">
            <a:extLst>
              <a:ext uri="{FF2B5EF4-FFF2-40B4-BE49-F238E27FC236}">
                <a16:creationId xmlns:a16="http://schemas.microsoft.com/office/drawing/2014/main" id="{8294FE27-9855-45D0-98A3-3714B7D04127}"/>
              </a:ext>
            </a:extLst>
          </p:cNvPr>
          <p:cNvSpPr/>
          <p:nvPr/>
        </p:nvSpPr>
        <p:spPr>
          <a:xfrm>
            <a:off x="534573" y="2349305"/>
            <a:ext cx="7877908" cy="434691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34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23162" y="3123027"/>
            <a:ext cx="3953023" cy="2799471"/>
          </a:xfrm>
          <a:prstGeom prst="rect">
            <a:avLst/>
          </a:prstGeom>
        </p:spPr>
        <p:txBody>
          <a:bodyPr>
            <a:normAutofit/>
          </a:bodyPr>
          <a:lstStyle/>
          <a:p>
            <a:pPr marL="0" indent="0">
              <a:lnSpc>
                <a:spcPct val="100000"/>
              </a:lnSpc>
              <a:spcBef>
                <a:spcPts val="1400"/>
              </a:spcBef>
              <a:buNone/>
            </a:pPr>
            <a:r>
              <a:rPr lang="en-US" sz="2800" dirty="0">
                <a:solidFill>
                  <a:srgbClr val="1C7DDB"/>
                </a:solidFill>
                <a:latin typeface="Abadi" panose="020B0604020104020204" pitchFamily="34" charset="0"/>
              </a:rPr>
              <a:t>We can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Launch Success Yearly Trend</a:t>
            </a:r>
          </a:p>
        </p:txBody>
      </p:sp>
      <p:sp>
        <p:nvSpPr>
          <p:cNvPr id="2" name="Rectangle 1">
            <a:extLst>
              <a:ext uri="{FF2B5EF4-FFF2-40B4-BE49-F238E27FC236}">
                <a16:creationId xmlns:a16="http://schemas.microsoft.com/office/drawing/2014/main" id="{4FDD4087-1CBE-4774-B1B1-09A32080EEE0}"/>
              </a:ext>
            </a:extLst>
          </p:cNvPr>
          <p:cNvSpPr/>
          <p:nvPr/>
        </p:nvSpPr>
        <p:spPr>
          <a:xfrm>
            <a:off x="506437" y="2349305"/>
            <a:ext cx="6949440" cy="4212966"/>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59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4688" y="2646437"/>
            <a:ext cx="3981157" cy="374325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an see that there are 4 unique launch sites :</a:t>
            </a:r>
          </a:p>
          <a:p>
            <a:pPr>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 </a:t>
            </a:r>
            <a:r>
              <a:rPr lang="en-US" sz="2200" dirty="0">
                <a:solidFill>
                  <a:srgbClr val="1C7DDB"/>
                </a:solidFill>
                <a:latin typeface="Abadi" panose="020B0604020104020204" pitchFamily="34" charset="0"/>
              </a:rPr>
              <a:t>CCAFS LX-40</a:t>
            </a:r>
          </a:p>
          <a:p>
            <a:pPr>
              <a:lnSpc>
                <a:spcPct val="100000"/>
              </a:lnSpc>
              <a:spcBef>
                <a:spcPts val="1400"/>
              </a:spcBef>
              <a:buFont typeface="Wingdings" panose="05000000000000000000" pitchFamily="2" charset="2"/>
              <a:buChar char="§"/>
            </a:pPr>
            <a:r>
              <a:rPr lang="en-US" sz="2200" dirty="0">
                <a:solidFill>
                  <a:srgbClr val="1C7DDB"/>
                </a:solidFill>
                <a:latin typeface="Abadi" panose="020B0604020104020204" pitchFamily="34" charset="0"/>
              </a:rPr>
              <a:t> VAFB SLC- 4E</a:t>
            </a:r>
          </a:p>
          <a:p>
            <a:pPr>
              <a:lnSpc>
                <a:spcPct val="100000"/>
              </a:lnSpc>
              <a:spcBef>
                <a:spcPts val="1400"/>
              </a:spcBef>
              <a:buFont typeface="Wingdings" panose="05000000000000000000" pitchFamily="2" charset="2"/>
              <a:buChar char="§"/>
            </a:pPr>
            <a:r>
              <a:rPr lang="en-US" sz="2200" dirty="0">
                <a:solidFill>
                  <a:srgbClr val="1C7DDB"/>
                </a:solidFill>
                <a:latin typeface="Abadi" panose="020B0604020104020204" pitchFamily="34" charset="0"/>
              </a:rPr>
              <a:t> KSC LC- 39A</a:t>
            </a:r>
          </a:p>
          <a:p>
            <a:pPr>
              <a:lnSpc>
                <a:spcPct val="100000"/>
              </a:lnSpc>
              <a:spcBef>
                <a:spcPts val="1400"/>
              </a:spcBef>
              <a:buFont typeface="Wingdings" panose="05000000000000000000" pitchFamily="2" charset="2"/>
              <a:buChar char="§"/>
            </a:pPr>
            <a:r>
              <a:rPr lang="en-US" sz="2200" dirty="0">
                <a:solidFill>
                  <a:srgbClr val="1C7DDB"/>
                </a:solidFill>
                <a:latin typeface="Abadi" panose="020B0604020104020204" pitchFamily="34" charset="0"/>
              </a:rPr>
              <a:t> CCAFS SLC-40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DISTINCT keyword to find all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All Launch Site Names</a:t>
            </a:r>
          </a:p>
        </p:txBody>
      </p:sp>
      <p:sp>
        <p:nvSpPr>
          <p:cNvPr id="2" name="Rectangle 1">
            <a:extLst>
              <a:ext uri="{FF2B5EF4-FFF2-40B4-BE49-F238E27FC236}">
                <a16:creationId xmlns:a16="http://schemas.microsoft.com/office/drawing/2014/main" id="{23F6F223-0649-44CF-A71A-2F65F4F9B813}"/>
              </a:ext>
            </a:extLst>
          </p:cNvPr>
          <p:cNvSpPr/>
          <p:nvPr/>
        </p:nvSpPr>
        <p:spPr>
          <a:xfrm>
            <a:off x="548639" y="2546252"/>
            <a:ext cx="6611815" cy="377309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85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39188" y="2363372"/>
            <a:ext cx="2264901" cy="4164037"/>
          </a:xfrm>
          <a:prstGeom prst="rect">
            <a:avLst/>
          </a:prstGeom>
        </p:spPr>
        <p:txBody>
          <a:bodyPr>
            <a:normAutofit/>
          </a:bodyPr>
          <a:lstStyle/>
          <a:p>
            <a:pPr>
              <a:spcBef>
                <a:spcPts val="1400"/>
              </a:spcBef>
              <a:buFont typeface="Wingdings" panose="05000000000000000000" pitchFamily="2" charset="2"/>
              <a:buChar char="§"/>
            </a:pPr>
            <a:r>
              <a:rPr lang="en-US" sz="2000" dirty="0">
                <a:solidFill>
                  <a:srgbClr val="1C7DDB"/>
                </a:solidFill>
                <a:latin typeface="Abadi" panose="020B0604020104020204" pitchFamily="34" charset="0"/>
              </a:rPr>
              <a:t>The keyword LIKE is used to specify that the launch site name begins with CCA.</a:t>
            </a:r>
          </a:p>
          <a:p>
            <a:pPr>
              <a:spcBef>
                <a:spcPts val="1400"/>
              </a:spcBef>
              <a:buFont typeface="Wingdings" panose="05000000000000000000" pitchFamily="2" charset="2"/>
              <a:buChar char="§"/>
            </a:pPr>
            <a:r>
              <a:rPr lang="en-US" sz="2000" dirty="0">
                <a:solidFill>
                  <a:srgbClr val="1C7DDB"/>
                </a:solidFill>
                <a:latin typeface="Abadi" panose="020B0604020104020204" pitchFamily="34" charset="0"/>
              </a:rPr>
              <a:t>The limit keyword is used to query only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Launch Site Names Begin with 'CCA</a:t>
            </a:r>
            <a:r>
              <a:rPr lang="en-US" dirty="0">
                <a:solidFill>
                  <a:srgbClr val="0B49CB"/>
                </a:solidFill>
                <a:latin typeface="Abadi"/>
              </a:rPr>
              <a:t>'</a:t>
            </a:r>
          </a:p>
        </p:txBody>
      </p:sp>
      <p:sp>
        <p:nvSpPr>
          <p:cNvPr id="2" name="Rectangle 1">
            <a:extLst>
              <a:ext uri="{FF2B5EF4-FFF2-40B4-BE49-F238E27FC236}">
                <a16:creationId xmlns:a16="http://schemas.microsoft.com/office/drawing/2014/main" id="{91A253E0-B372-4BB6-A871-E049600596BD}"/>
              </a:ext>
            </a:extLst>
          </p:cNvPr>
          <p:cNvSpPr/>
          <p:nvPr/>
        </p:nvSpPr>
        <p:spPr>
          <a:xfrm>
            <a:off x="520505" y="2363372"/>
            <a:ext cx="8792307" cy="416403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73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48578" y="2560319"/>
            <a:ext cx="2855742" cy="3897997"/>
          </a:xfrm>
          <a:prstGeom prst="rect">
            <a:avLst/>
          </a:prstGeom>
        </p:spPr>
        <p:txBody>
          <a:bodyPr>
            <a:normAutofit/>
          </a:bodyPr>
          <a:lstStyle/>
          <a:p>
            <a:pPr>
              <a:spcBef>
                <a:spcPts val="1400"/>
              </a:spcBef>
              <a:buFont typeface="Wingdings" panose="05000000000000000000" pitchFamily="2" charset="2"/>
              <a:buChar char="§"/>
            </a:pPr>
            <a:r>
              <a:rPr lang="en-US" dirty="0">
                <a:solidFill>
                  <a:srgbClr val="1C7DDB"/>
                </a:solidFill>
                <a:latin typeface="Abadi" panose="020B0604020104020204" pitchFamily="34" charset="0"/>
              </a:rPr>
              <a:t>The total payload mass for customer NASA (CSR) is 45,596 kg.</a:t>
            </a:r>
          </a:p>
          <a:p>
            <a:pPr>
              <a:spcBef>
                <a:spcPts val="1400"/>
              </a:spcBef>
              <a:buFont typeface="Wingdings" panose="05000000000000000000" pitchFamily="2" charset="2"/>
              <a:buChar char="§"/>
            </a:pPr>
            <a:r>
              <a:rPr lang="en-US" dirty="0">
                <a:solidFill>
                  <a:srgbClr val="1C7DDB"/>
                </a:solidFill>
                <a:latin typeface="Abadi" panose="020B0604020104020204" pitchFamily="34" charset="0"/>
              </a:rPr>
              <a:t>The function SUM is used to obtain the sum of payload mass.</a:t>
            </a:r>
          </a:p>
          <a:p>
            <a:pPr>
              <a:spcBef>
                <a:spcPts val="1400"/>
              </a:spcBef>
              <a:buFont typeface="Wingdings" panose="05000000000000000000" pitchFamily="2" charset="2"/>
              <a:buChar char="§"/>
            </a:pPr>
            <a:r>
              <a:rPr lang="en-US" dirty="0">
                <a:solidFill>
                  <a:srgbClr val="1C7DDB"/>
                </a:solidFill>
                <a:latin typeface="Abadi" panose="020B0604020104020204" pitchFamily="34" charset="0"/>
              </a:rPr>
              <a:t>The WHERE clause is used to specify that the customer should be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Payload Mass</a:t>
            </a:r>
          </a:p>
        </p:txBody>
      </p:sp>
      <p:sp>
        <p:nvSpPr>
          <p:cNvPr id="2" name="Rectangle 1">
            <a:extLst>
              <a:ext uri="{FF2B5EF4-FFF2-40B4-BE49-F238E27FC236}">
                <a16:creationId xmlns:a16="http://schemas.microsoft.com/office/drawing/2014/main" id="{4AB25E93-F77A-4E00-BFA4-54FEB842D457}"/>
              </a:ext>
            </a:extLst>
          </p:cNvPr>
          <p:cNvSpPr/>
          <p:nvPr/>
        </p:nvSpPr>
        <p:spPr>
          <a:xfrm>
            <a:off x="770010" y="2560319"/>
            <a:ext cx="7755011" cy="3759031"/>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014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0505" y="4979963"/>
            <a:ext cx="11240086" cy="1530606"/>
          </a:xfrm>
          <a:prstGeom prst="rect">
            <a:avLst/>
          </a:prstGeom>
        </p:spPr>
        <p:txBody>
          <a:bodyPr>
            <a:normAutofit/>
          </a:bodyPr>
          <a:lstStyle/>
          <a:p>
            <a:pPr>
              <a:spcBef>
                <a:spcPts val="1400"/>
              </a:spcBef>
            </a:pPr>
            <a:r>
              <a:rPr lang="en-US" sz="2000" dirty="0">
                <a:solidFill>
                  <a:srgbClr val="1C7DDB"/>
                </a:solidFill>
                <a:latin typeface="Abadi" panose="020B0604020104020204" pitchFamily="34" charset="0"/>
              </a:rPr>
              <a:t>The average payload mass for rockets with booster version F9 v1.1 is 2928.4 kg.</a:t>
            </a:r>
          </a:p>
          <a:p>
            <a:pPr>
              <a:spcBef>
                <a:spcPts val="1400"/>
              </a:spcBef>
            </a:pPr>
            <a:r>
              <a:rPr lang="en-US" sz="2000" dirty="0">
                <a:solidFill>
                  <a:srgbClr val="1C7DDB"/>
                </a:solidFill>
                <a:latin typeface="Abadi" panose="020B0604020104020204" pitchFamily="34" charset="0"/>
              </a:rPr>
              <a:t>The function AVG is used to calculate the average of payload mass.</a:t>
            </a:r>
          </a:p>
          <a:p>
            <a:pPr>
              <a:spcBef>
                <a:spcPts val="1400"/>
              </a:spcBef>
            </a:pPr>
            <a:r>
              <a:rPr lang="en-US" sz="2000" dirty="0">
                <a:solidFill>
                  <a:srgbClr val="1C7DDB"/>
                </a:solidFill>
                <a:latin typeface="Abadi" panose="020B0604020104020204" pitchFamily="34" charset="0"/>
              </a:rPr>
              <a:t>The WHERE clause is used to specify that the booster version should be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Average Payload Mass by F9 v1.1</a:t>
            </a:r>
          </a:p>
        </p:txBody>
      </p:sp>
      <p:sp>
        <p:nvSpPr>
          <p:cNvPr id="2" name="Rectangle 1">
            <a:extLst>
              <a:ext uri="{FF2B5EF4-FFF2-40B4-BE49-F238E27FC236}">
                <a16:creationId xmlns:a16="http://schemas.microsoft.com/office/drawing/2014/main" id="{62D78C24-CBC3-4733-8578-D307B98864D6}"/>
              </a:ext>
            </a:extLst>
          </p:cNvPr>
          <p:cNvSpPr/>
          <p:nvPr/>
        </p:nvSpPr>
        <p:spPr>
          <a:xfrm>
            <a:off x="520505" y="1983825"/>
            <a:ext cx="11240086" cy="289035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56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4234" y="4867423"/>
            <a:ext cx="11282289" cy="1575580"/>
          </a:xfrm>
          <a:prstGeom prst="rect">
            <a:avLst/>
          </a:prstGeom>
        </p:spPr>
        <p:txBody>
          <a:bodyPr lIns="91440" tIns="45720" rIns="91440" bIns="45720" anchor="t">
            <a:normAutofit/>
          </a:bodyPr>
          <a:lstStyle/>
          <a:p>
            <a:pPr>
              <a:lnSpc>
                <a:spcPct val="100000"/>
              </a:lnSpc>
              <a:spcBef>
                <a:spcPts val="1400"/>
              </a:spcBef>
            </a:pPr>
            <a:r>
              <a:rPr lang="en-US" dirty="0">
                <a:solidFill>
                  <a:srgbClr val="1C7DDB"/>
                </a:solidFill>
                <a:latin typeface="Abadi" panose="020B0604020104020204" pitchFamily="34" charset="0"/>
              </a:rPr>
              <a:t>The first successful ground landing occurred on 22 December 2015.</a:t>
            </a:r>
          </a:p>
          <a:p>
            <a:pPr>
              <a:lnSpc>
                <a:spcPct val="100000"/>
              </a:lnSpc>
              <a:spcBef>
                <a:spcPts val="1400"/>
              </a:spcBef>
            </a:pPr>
            <a:r>
              <a:rPr lang="en-US" dirty="0">
                <a:solidFill>
                  <a:srgbClr val="1C7DDB"/>
                </a:solidFill>
                <a:latin typeface="Abadi" panose="020B0604020104020204" pitchFamily="34" charset="0"/>
              </a:rPr>
              <a:t>The function MIN is used to find the earliest date.</a:t>
            </a:r>
          </a:p>
          <a:p>
            <a:pPr>
              <a:lnSpc>
                <a:spcPct val="100000"/>
              </a:lnSpc>
              <a:spcBef>
                <a:spcPts val="1400"/>
              </a:spcBef>
            </a:pPr>
            <a:r>
              <a:rPr lang="en-US" dirty="0">
                <a:solidFill>
                  <a:srgbClr val="1C7DDB"/>
                </a:solidFill>
                <a:latin typeface="Abadi" panose="020B0604020104020204" pitchFamily="34" charset="0"/>
              </a:rPr>
              <a:t>The WHERE clause is used to specify that the landing outcome is a successful ground pad landing.</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First Successful Ground Landing Date</a:t>
            </a:r>
          </a:p>
        </p:txBody>
      </p:sp>
      <p:sp>
        <p:nvSpPr>
          <p:cNvPr id="2" name="Rectangle 1">
            <a:extLst>
              <a:ext uri="{FF2B5EF4-FFF2-40B4-BE49-F238E27FC236}">
                <a16:creationId xmlns:a16="http://schemas.microsoft.com/office/drawing/2014/main" id="{9E01AB78-3472-4E18-9124-DF2D9C759810}"/>
              </a:ext>
            </a:extLst>
          </p:cNvPr>
          <p:cNvSpPr/>
          <p:nvPr/>
        </p:nvSpPr>
        <p:spPr>
          <a:xfrm>
            <a:off x="604911" y="2363372"/>
            <a:ext cx="11015003" cy="220862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679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73218" y="2384169"/>
            <a:ext cx="3798277" cy="4044766"/>
          </a:xfrm>
          <a:prstGeom prst="rect">
            <a:avLst/>
          </a:prstGeom>
        </p:spPr>
        <p:txBody>
          <a:bodyPr lIns="91440" tIns="45720" rIns="91440" bIns="45720" anchor="t">
            <a:normAutofit/>
          </a:bodyPr>
          <a:lstStyle/>
          <a:p>
            <a:pPr>
              <a:lnSpc>
                <a:spcPct val="100000"/>
              </a:lnSpc>
              <a:spcBef>
                <a:spcPts val="1400"/>
              </a:spcBef>
            </a:pPr>
            <a:r>
              <a:rPr lang="en-US" dirty="0">
                <a:solidFill>
                  <a:srgbClr val="1C7DDB"/>
                </a:solidFill>
                <a:latin typeface="Abadi" panose="020B0604020104020204" pitchFamily="34" charset="0"/>
              </a:rPr>
              <a:t>The names of boosters which have successfully landed on drone ship and had payload mass greater than 4000 but less than 6000 – F9 FT B1022, F9 FT B1026, F9 FT B1021.2, F9 FT B1031.</a:t>
            </a:r>
          </a:p>
          <a:p>
            <a:pPr>
              <a:lnSpc>
                <a:spcPct val="100000"/>
              </a:lnSpc>
              <a:spcBef>
                <a:spcPts val="1400"/>
              </a:spcBef>
            </a:pPr>
            <a:r>
              <a:rPr lang="en-US" dirty="0">
                <a:solidFill>
                  <a:srgbClr val="1C7DDB"/>
                </a:solidFill>
                <a:latin typeface="Abadi" panose="020B0604020104020204" pitchFamily="34" charset="0"/>
              </a:rPr>
              <a:t> The WHERE clause specifies that the landing was a success drone ship landing.</a:t>
            </a:r>
          </a:p>
          <a:p>
            <a:pPr>
              <a:lnSpc>
                <a:spcPct val="100000"/>
              </a:lnSpc>
              <a:spcBef>
                <a:spcPts val="1400"/>
              </a:spcBef>
            </a:pPr>
            <a:r>
              <a:rPr lang="en-US" dirty="0">
                <a:solidFill>
                  <a:srgbClr val="1C7DDB"/>
                </a:solidFill>
                <a:latin typeface="Abadi" panose="020B0604020104020204" pitchFamily="34" charset="0"/>
              </a:rPr>
              <a:t>The AND clause adds another condition that the payload mass is between 4000 and 600.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9582529" cy="767687"/>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Successful Drone Ship Landing with Payload between </a:t>
            </a:r>
          </a:p>
          <a:p>
            <a:r>
              <a:rPr lang="en-US" dirty="0">
                <a:solidFill>
                  <a:schemeClr val="tx1"/>
                </a:solidFill>
                <a:latin typeface="Abadi"/>
              </a:rPr>
              <a:t>4000 and 6000</a:t>
            </a:r>
          </a:p>
        </p:txBody>
      </p:sp>
      <p:sp>
        <p:nvSpPr>
          <p:cNvPr id="2" name="Rectangle 1">
            <a:extLst>
              <a:ext uri="{FF2B5EF4-FFF2-40B4-BE49-F238E27FC236}">
                <a16:creationId xmlns:a16="http://schemas.microsoft.com/office/drawing/2014/main" id="{865F5E53-1E9F-4096-9C8F-41C43D5482F5}"/>
              </a:ext>
            </a:extLst>
          </p:cNvPr>
          <p:cNvSpPr/>
          <p:nvPr/>
        </p:nvSpPr>
        <p:spPr>
          <a:xfrm>
            <a:off x="534572" y="2307102"/>
            <a:ext cx="7019779" cy="438912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39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98412" y="2405574"/>
            <a:ext cx="3573194" cy="4452425"/>
          </a:xfrm>
          <a:prstGeom prst="rect">
            <a:avLst/>
          </a:prstGeom>
        </p:spPr>
        <p:txBody>
          <a:bodyPr>
            <a:normAutofit lnSpcReduction="10000"/>
          </a:bodyPr>
          <a:lstStyle/>
          <a:p>
            <a:pPr>
              <a:lnSpc>
                <a:spcPct val="100000"/>
              </a:lnSpc>
              <a:spcBef>
                <a:spcPts val="1400"/>
              </a:spcBef>
            </a:pPr>
            <a:r>
              <a:rPr lang="en-US" sz="2200" dirty="0">
                <a:solidFill>
                  <a:srgbClr val="1C7DDB"/>
                </a:solidFill>
                <a:latin typeface="Abadi" panose="020B0604020104020204" pitchFamily="34" charset="0"/>
              </a:rPr>
              <a:t>Total Number of Successful Mission Outcomes –</a:t>
            </a:r>
            <a:r>
              <a:rPr lang="en-US" sz="2200" b="1" dirty="0">
                <a:solidFill>
                  <a:srgbClr val="92D050"/>
                </a:solidFill>
                <a:latin typeface="Abadi" panose="020B0604020104020204" pitchFamily="34" charset="0"/>
              </a:rPr>
              <a:t>100</a:t>
            </a:r>
          </a:p>
          <a:p>
            <a:pPr>
              <a:lnSpc>
                <a:spcPct val="100000"/>
              </a:lnSpc>
              <a:spcBef>
                <a:spcPts val="1400"/>
              </a:spcBef>
            </a:pPr>
            <a:r>
              <a:rPr lang="en-US" sz="2200" dirty="0">
                <a:solidFill>
                  <a:srgbClr val="1C7DDB"/>
                </a:solidFill>
                <a:latin typeface="Abadi" panose="020B0604020104020204" pitchFamily="34" charset="0"/>
              </a:rPr>
              <a:t>Total Number of Failure Mission Outcomes – </a:t>
            </a:r>
            <a:r>
              <a:rPr lang="en-US" sz="2200" b="1" dirty="0">
                <a:solidFill>
                  <a:srgbClr val="FF0000"/>
                </a:solidFill>
                <a:latin typeface="Abadi" panose="020B0604020104020204" pitchFamily="34" charset="0"/>
              </a:rPr>
              <a:t>1</a:t>
            </a:r>
            <a:r>
              <a:rPr lang="en-US" sz="2200" dirty="0">
                <a:solidFill>
                  <a:srgbClr val="1C7DDB"/>
                </a:solidFill>
                <a:latin typeface="Abadi" panose="020B0604020104020204" pitchFamily="34" charset="0"/>
              </a:rPr>
              <a:t>.</a:t>
            </a:r>
          </a:p>
          <a:p>
            <a:pPr>
              <a:lnSpc>
                <a:spcPct val="100000"/>
              </a:lnSpc>
              <a:spcBef>
                <a:spcPts val="1400"/>
              </a:spcBef>
            </a:pPr>
            <a:r>
              <a:rPr lang="en-US" sz="2200" dirty="0">
                <a:solidFill>
                  <a:srgbClr val="1C7DDB"/>
                </a:solidFill>
                <a:latin typeface="Abadi" panose="020B0604020104020204" pitchFamily="34" charset="0"/>
              </a:rPr>
              <a:t>The COUNT function gives the number of landings.</a:t>
            </a:r>
          </a:p>
          <a:p>
            <a:pPr>
              <a:lnSpc>
                <a:spcPct val="100000"/>
              </a:lnSpc>
              <a:spcBef>
                <a:spcPts val="1400"/>
              </a:spcBef>
            </a:pPr>
            <a:r>
              <a:rPr lang="en-US" sz="2200" dirty="0">
                <a:solidFill>
                  <a:srgbClr val="1C7DDB"/>
                </a:solidFill>
                <a:latin typeface="Abadi" panose="020B0604020104020204" pitchFamily="34" charset="0"/>
              </a:rPr>
              <a:t>The LIKE clause is used to specify that the outcome is a success or a failure</a:t>
            </a:r>
            <a:r>
              <a:rPr lang="en-US" sz="2400" dirty="0"/>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9457201"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Number of Successful and Failure Mission Outcomes</a:t>
            </a:r>
          </a:p>
        </p:txBody>
      </p:sp>
      <p:sp>
        <p:nvSpPr>
          <p:cNvPr id="2" name="Rectangle 1">
            <a:extLst>
              <a:ext uri="{FF2B5EF4-FFF2-40B4-BE49-F238E27FC236}">
                <a16:creationId xmlns:a16="http://schemas.microsoft.com/office/drawing/2014/main" id="{717B8F50-40F0-4D48-88D5-2EB87CD682F9}"/>
              </a:ext>
            </a:extLst>
          </p:cNvPr>
          <p:cNvSpPr/>
          <p:nvPr/>
        </p:nvSpPr>
        <p:spPr>
          <a:xfrm>
            <a:off x="548639" y="2405574"/>
            <a:ext cx="7723163" cy="4332851"/>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972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D69F-A1A1-4967-8BAC-D2C694C44CB8}"/>
              </a:ext>
            </a:extLst>
          </p:cNvPr>
          <p:cNvSpPr>
            <a:spLocks noGrp="1"/>
          </p:cNvSpPr>
          <p:nvPr>
            <p:ph type="title"/>
          </p:nvPr>
        </p:nvSpPr>
        <p:spPr/>
        <p:txBody>
          <a:bodyPr/>
          <a:lstStyle/>
          <a:p>
            <a:r>
              <a:rPr lang="en-US" sz="3200" b="1" dirty="0">
                <a:solidFill>
                  <a:schemeClr val="tx1"/>
                </a:solidFill>
              </a:rPr>
              <a:t>Outline</a:t>
            </a:r>
          </a:p>
        </p:txBody>
      </p:sp>
      <p:sp>
        <p:nvSpPr>
          <p:cNvPr id="3" name="Rectangle 2">
            <a:extLst>
              <a:ext uri="{FF2B5EF4-FFF2-40B4-BE49-F238E27FC236}">
                <a16:creationId xmlns:a16="http://schemas.microsoft.com/office/drawing/2014/main" id="{74ABA0AA-67CE-44C8-ADB8-257F40BBDDF1}"/>
              </a:ext>
            </a:extLst>
          </p:cNvPr>
          <p:cNvSpPr/>
          <p:nvPr/>
        </p:nvSpPr>
        <p:spPr>
          <a:xfrm>
            <a:off x="557939" y="2510800"/>
            <a:ext cx="11127783" cy="3477875"/>
          </a:xfrm>
          <a:prstGeom prst="rect">
            <a:avLst/>
          </a:prstGeom>
        </p:spPr>
        <p:txBody>
          <a:bodyPr wrap="square">
            <a:spAutoFit/>
          </a:bodyPr>
          <a:lstStyle/>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buFont typeface="Wingdings" panose="05000000000000000000" pitchFamily="2" charset="2"/>
              <a:buChar char="q"/>
            </a:pPr>
            <a:r>
              <a:rPr lang="en-US" dirty="0">
                <a:solidFill>
                  <a:srgbClr val="1C7DDB"/>
                </a:solidFill>
                <a:latin typeface="Abadi" panose="020B0604020104020204" pitchFamily="34" charset="0"/>
              </a:rPr>
              <a:t> </a:t>
            </a:r>
            <a:r>
              <a:rPr lang="en-US" sz="2200" dirty="0">
                <a:solidFill>
                  <a:srgbClr val="1C7DDB"/>
                </a:solidFill>
                <a:latin typeface="Abadi" panose="020B0604020104020204" pitchFamily="34" charset="0"/>
              </a:rPr>
              <a:t>Data Collection Result : Data gathered in proper format with column names.</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Data Cleaning Result :  Removing all the discrepancies in the data. </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Exploratory Data Analysis Result : Visualization and dashboard and screenshots.</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Model Development Result : Through cross validation and model score.</a:t>
            </a:r>
          </a:p>
          <a:p>
            <a:pPr>
              <a:lnSpc>
                <a:spcPct val="100000"/>
              </a:lnSpc>
              <a:spcBef>
                <a:spcPts val="1400"/>
              </a:spcBef>
              <a:buFont typeface="Wingdings" panose="05000000000000000000" pitchFamily="2" charset="2"/>
              <a:buChar char="q"/>
            </a:pPr>
            <a:r>
              <a:rPr lang="en-US" sz="2200" dirty="0">
                <a:solidFill>
                  <a:srgbClr val="1C7DDB"/>
                </a:solidFill>
                <a:latin typeface="Abadi" panose="020B0604020104020204" pitchFamily="34" charset="0"/>
              </a:rPr>
              <a:t> Cross Validation : Checking accuracy scores and hyper parameter tuning</a:t>
            </a:r>
            <a:r>
              <a:rPr lang="en-US" dirty="0">
                <a:solidFill>
                  <a:srgbClr val="1C7DDB"/>
                </a:solidFill>
                <a:latin typeface="Abadi" panose="020B0604020104020204" pitchFamily="34" charset="0"/>
              </a:rPr>
              <a:t>.</a:t>
            </a:r>
          </a:p>
          <a:p>
            <a:pPr>
              <a:lnSpc>
                <a:spcPct val="100000"/>
              </a:lnSpc>
              <a:spcBef>
                <a:spcPts val="1400"/>
              </a:spcBef>
              <a:buFont typeface="Wingdings" panose="05000000000000000000" pitchFamily="2" charset="2"/>
              <a:buChar char="q"/>
            </a:pPr>
            <a:endParaRPr lang="en-US" dirty="0">
              <a:solidFill>
                <a:srgbClr val="1C7DDB"/>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390D607F-8EDD-4E00-8989-C2641AC80F20}"/>
              </a:ext>
            </a:extLst>
          </p:cNvPr>
          <p:cNvSpPr>
            <a:spLocks noGrp="1"/>
          </p:cNvSpPr>
          <p:nvPr>
            <p:ph type="sldNum" sz="quarter" idx="12"/>
          </p:nvPr>
        </p:nvSpPr>
        <p:spPr/>
        <p:txBody>
          <a:bodyPr/>
          <a:lstStyle/>
          <a:p>
            <a:fld id="{A190C97C-0095-2443-AC12-FA4CBA4ACD4D}" type="slidenum">
              <a:rPr lang="en-US" smtClean="0"/>
              <a:t>4</a:t>
            </a:fld>
            <a:endParaRPr lang="en-US"/>
          </a:p>
        </p:txBody>
      </p:sp>
    </p:spTree>
    <p:extLst>
      <p:ext uri="{BB962C8B-B14F-4D97-AF65-F5344CB8AC3E}">
        <p14:creationId xmlns:p14="http://schemas.microsoft.com/office/powerpoint/2010/main" val="2600484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62313" y="2351015"/>
            <a:ext cx="3756073" cy="39683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TOP 5 Booster Versions with Max Payload Mass:</a:t>
            </a:r>
          </a:p>
          <a:p>
            <a:pPr marL="457200" indent="-457200">
              <a:lnSpc>
                <a:spcPct val="100000"/>
              </a:lnSpc>
              <a:spcBef>
                <a:spcPts val="1400"/>
              </a:spcBef>
              <a:buFont typeface="+mj-lt"/>
              <a:buAutoNum type="arabicPeriod"/>
            </a:pPr>
            <a:r>
              <a:rPr lang="en-US" sz="2200" dirty="0">
                <a:solidFill>
                  <a:srgbClr val="1C7DDB"/>
                </a:solidFill>
                <a:latin typeface="Abadi" panose="020B0604020104020204" pitchFamily="34" charset="0"/>
              </a:rPr>
              <a:t>F9 B5 B1048.4</a:t>
            </a:r>
          </a:p>
          <a:p>
            <a:pPr marL="457200" indent="-457200">
              <a:lnSpc>
                <a:spcPct val="100000"/>
              </a:lnSpc>
              <a:spcBef>
                <a:spcPts val="1400"/>
              </a:spcBef>
              <a:buFont typeface="+mj-lt"/>
              <a:buAutoNum type="arabicPeriod"/>
            </a:pPr>
            <a:r>
              <a:rPr lang="en-US" sz="2200" dirty="0">
                <a:solidFill>
                  <a:srgbClr val="1C7DDB"/>
                </a:solidFill>
                <a:latin typeface="Abadi" panose="020B0604020104020204" pitchFamily="34" charset="0"/>
              </a:rPr>
              <a:t>F9 B4 B10494</a:t>
            </a:r>
          </a:p>
          <a:p>
            <a:pPr marL="457200" indent="-457200">
              <a:lnSpc>
                <a:spcPct val="100000"/>
              </a:lnSpc>
              <a:spcBef>
                <a:spcPts val="1400"/>
              </a:spcBef>
              <a:buFont typeface="+mj-lt"/>
              <a:buAutoNum type="arabicPeriod"/>
            </a:pPr>
            <a:r>
              <a:rPr lang="en-US" sz="2200" dirty="0">
                <a:solidFill>
                  <a:srgbClr val="1C7DDB"/>
                </a:solidFill>
                <a:latin typeface="Abadi" panose="020B0604020104020204" pitchFamily="34" charset="0"/>
              </a:rPr>
              <a:t>F9 B5 B1056.4</a:t>
            </a:r>
          </a:p>
          <a:p>
            <a:pPr marL="457200" indent="-457200">
              <a:lnSpc>
                <a:spcPct val="100000"/>
              </a:lnSpc>
              <a:spcBef>
                <a:spcPts val="1400"/>
              </a:spcBef>
              <a:buFont typeface="+mj-lt"/>
              <a:buAutoNum type="arabicPeriod"/>
            </a:pPr>
            <a:r>
              <a:rPr lang="en-US" sz="2200" dirty="0">
                <a:solidFill>
                  <a:srgbClr val="1C7DDB"/>
                </a:solidFill>
                <a:latin typeface="Abadi" panose="020B0604020104020204" pitchFamily="34" charset="0"/>
              </a:rPr>
              <a:t>F9 B5 B1056.4</a:t>
            </a:r>
          </a:p>
          <a:p>
            <a:pPr marL="457200" indent="-457200">
              <a:lnSpc>
                <a:spcPct val="100000"/>
              </a:lnSpc>
              <a:spcBef>
                <a:spcPts val="1400"/>
              </a:spcBef>
              <a:buFont typeface="+mj-lt"/>
              <a:buAutoNum type="arabicPeriod"/>
            </a:pPr>
            <a:r>
              <a:rPr lang="en-US" sz="2200" dirty="0">
                <a:solidFill>
                  <a:srgbClr val="1C7DDB"/>
                </a:solidFill>
                <a:latin typeface="Abadi" panose="020B0604020104020204" pitchFamily="34" charset="0"/>
              </a:rPr>
              <a:t>F9 B5 B1048.5</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Boosters Carried Maximum Payload</a:t>
            </a:r>
          </a:p>
        </p:txBody>
      </p:sp>
      <p:sp>
        <p:nvSpPr>
          <p:cNvPr id="6" name="Rectangle 5">
            <a:extLst>
              <a:ext uri="{FF2B5EF4-FFF2-40B4-BE49-F238E27FC236}">
                <a16:creationId xmlns:a16="http://schemas.microsoft.com/office/drawing/2014/main" id="{381B561D-B48E-4BCE-B1CE-D0C990B7BB3A}"/>
              </a:ext>
            </a:extLst>
          </p:cNvPr>
          <p:cNvSpPr/>
          <p:nvPr/>
        </p:nvSpPr>
        <p:spPr>
          <a:xfrm>
            <a:off x="590843" y="2461846"/>
            <a:ext cx="6907237" cy="3968335"/>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646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2709" y="5613009"/>
            <a:ext cx="11296356" cy="1069145"/>
          </a:xfrm>
          <a:prstGeom prst="rect">
            <a:avLst/>
          </a:prstGeom>
        </p:spPr>
        <p:txBody>
          <a:bodyPr lIns="91440" tIns="45720" rIns="91440" bIns="45720" anchor="t">
            <a:noAutofit/>
          </a:bodyPr>
          <a:lstStyle/>
          <a:p>
            <a:pPr>
              <a:lnSpc>
                <a:spcPct val="100000"/>
              </a:lnSpc>
              <a:spcBef>
                <a:spcPts val="1400"/>
              </a:spcBef>
            </a:pPr>
            <a:r>
              <a:rPr lang="en-US" dirty="0">
                <a:solidFill>
                  <a:srgbClr val="1C7DDB"/>
                </a:solidFill>
                <a:latin typeface="Abadi" panose="020B0604020104020204" pitchFamily="34" charset="0"/>
              </a:rPr>
              <a:t>The SUBSTR function selects the year out of the date.</a:t>
            </a:r>
          </a:p>
          <a:p>
            <a:pPr>
              <a:lnSpc>
                <a:spcPct val="100000"/>
              </a:lnSpc>
              <a:spcBef>
                <a:spcPts val="1400"/>
              </a:spcBef>
            </a:pPr>
            <a:r>
              <a:rPr lang="en-US" dirty="0">
                <a:solidFill>
                  <a:srgbClr val="1C7DDB"/>
                </a:solidFill>
                <a:latin typeface="Abadi" panose="020B0604020104020204" pitchFamily="34" charset="0"/>
              </a:rPr>
              <a:t> The WHERE clause specifies that the date should be 2015 and the landing outcome should be a drone ship failure.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2015 Launch Records</a:t>
            </a:r>
          </a:p>
        </p:txBody>
      </p:sp>
      <p:sp>
        <p:nvSpPr>
          <p:cNvPr id="2" name="Rectangle 1">
            <a:extLst>
              <a:ext uri="{FF2B5EF4-FFF2-40B4-BE49-F238E27FC236}">
                <a16:creationId xmlns:a16="http://schemas.microsoft.com/office/drawing/2014/main" id="{384F602F-81DF-47E4-9527-331841B58F28}"/>
              </a:ext>
            </a:extLst>
          </p:cNvPr>
          <p:cNvSpPr/>
          <p:nvPr/>
        </p:nvSpPr>
        <p:spPr>
          <a:xfrm>
            <a:off x="562708" y="2335238"/>
            <a:ext cx="11296357" cy="299641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439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82486" y="2433711"/>
            <a:ext cx="4107766" cy="3743252"/>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rgbClr val="1C7DDB"/>
                </a:solidFill>
                <a:latin typeface="Abadi" panose="020B0604020104020204" pitchFamily="34" charset="0"/>
              </a:rPr>
              <a:t>The result shows the landing outcome with “no attempt” has the maximum count. This was too obvious.</a:t>
            </a:r>
          </a:p>
          <a:p>
            <a:pPr>
              <a:lnSpc>
                <a:spcPct val="100000"/>
              </a:lnSpc>
              <a:spcBef>
                <a:spcPts val="1400"/>
              </a:spcBef>
            </a:pPr>
            <a:r>
              <a:rPr lang="en-US" sz="2200" dirty="0">
                <a:solidFill>
                  <a:srgbClr val="1C7DDB"/>
                </a:solidFill>
                <a:latin typeface="Abadi" panose="020B0604020104020204" pitchFamily="34" charset="0"/>
              </a:rPr>
              <a:t>Where as those with Precluded(drone ship) has the minimum count.</a:t>
            </a:r>
          </a:p>
          <a:p>
            <a:pPr>
              <a:lnSpc>
                <a:spcPct val="100000"/>
              </a:lnSpc>
              <a:spcBef>
                <a:spcPts val="1400"/>
              </a:spcBef>
            </a:pPr>
            <a:r>
              <a:rPr lang="en-US" sz="2200" dirty="0">
                <a:solidFill>
                  <a:srgbClr val="1C7DDB"/>
                </a:solidFill>
                <a:latin typeface="Abadi" panose="020B0604020104020204" pitchFamily="34" charset="0"/>
              </a:rPr>
              <a:t>Otherwise there is a close count between other Landing outcome types.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1"/>
            <a:ext cx="9330592" cy="100879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Rank Landing Outcomes Between </a:t>
            </a:r>
          </a:p>
          <a:p>
            <a:r>
              <a:rPr lang="en-US" dirty="0">
                <a:solidFill>
                  <a:schemeClr val="tx1"/>
                </a:solidFill>
                <a:latin typeface="Abadi"/>
              </a:rPr>
              <a:t>2010-06-04 and 2017-03-20</a:t>
            </a:r>
          </a:p>
        </p:txBody>
      </p:sp>
      <p:sp>
        <p:nvSpPr>
          <p:cNvPr id="6" name="Rectangle 5">
            <a:extLst>
              <a:ext uri="{FF2B5EF4-FFF2-40B4-BE49-F238E27FC236}">
                <a16:creationId xmlns:a16="http://schemas.microsoft.com/office/drawing/2014/main" id="{58B3B181-5279-483C-B1AA-632ABC060D50}"/>
              </a:ext>
            </a:extLst>
          </p:cNvPr>
          <p:cNvSpPr/>
          <p:nvPr/>
        </p:nvSpPr>
        <p:spPr>
          <a:xfrm>
            <a:off x="520505" y="2433711"/>
            <a:ext cx="6696221" cy="4304714"/>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68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50C2F7-8F86-4676-A1D2-0AEE4B750783}"/>
              </a:ext>
            </a:extLst>
          </p:cNvPr>
          <p:cNvSpPr/>
          <p:nvPr/>
        </p:nvSpPr>
        <p:spPr>
          <a:xfrm>
            <a:off x="464234" y="2391507"/>
            <a:ext cx="11263532" cy="4466493"/>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472E0AE-8BE6-403C-978B-7FBDCABCB54B}"/>
              </a:ext>
            </a:extLst>
          </p:cNvPr>
          <p:cNvSpPr txBox="1">
            <a:spLocks/>
          </p:cNvSpPr>
          <p:nvPr/>
        </p:nvSpPr>
        <p:spPr>
          <a:xfrm>
            <a:off x="770011" y="538651"/>
            <a:ext cx="9330592" cy="10087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Section 3 : Proximity Analysis</a:t>
            </a:r>
          </a:p>
        </p:txBody>
      </p:sp>
      <p:sp>
        <p:nvSpPr>
          <p:cNvPr id="3" name="Slide Number Placeholder 2">
            <a:extLst>
              <a:ext uri="{FF2B5EF4-FFF2-40B4-BE49-F238E27FC236}">
                <a16:creationId xmlns:a16="http://schemas.microsoft.com/office/drawing/2014/main" id="{02611F3D-4549-4F3E-B5F9-8E199C54A23A}"/>
              </a:ext>
            </a:extLst>
          </p:cNvPr>
          <p:cNvSpPr>
            <a:spLocks noGrp="1"/>
          </p:cNvSpPr>
          <p:nvPr>
            <p:ph type="sldNum" sz="quarter" idx="12"/>
          </p:nvPr>
        </p:nvSpPr>
        <p:spPr/>
        <p:txBody>
          <a:bodyPr/>
          <a:lstStyle/>
          <a:p>
            <a:fld id="{A190C97C-0095-2443-AC12-FA4CBA4ACD4D}" type="slidenum">
              <a:rPr lang="en-US" smtClean="0"/>
              <a:t>43</a:t>
            </a:fld>
            <a:endParaRPr lang="en-US"/>
          </a:p>
        </p:txBody>
      </p:sp>
    </p:spTree>
    <p:extLst>
      <p:ext uri="{BB962C8B-B14F-4D97-AF65-F5344CB8AC3E}">
        <p14:creationId xmlns:p14="http://schemas.microsoft.com/office/powerpoint/2010/main" val="1023352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SPACE X : Launch Sites Map</a:t>
            </a:r>
          </a:p>
        </p:txBody>
      </p:sp>
      <p:sp>
        <p:nvSpPr>
          <p:cNvPr id="12" name="Rectangle 11">
            <a:extLst>
              <a:ext uri="{FF2B5EF4-FFF2-40B4-BE49-F238E27FC236}">
                <a16:creationId xmlns:a16="http://schemas.microsoft.com/office/drawing/2014/main" id="{09CE9CE5-BFB0-43EE-8E16-5375588AED44}"/>
              </a:ext>
            </a:extLst>
          </p:cNvPr>
          <p:cNvSpPr/>
          <p:nvPr/>
        </p:nvSpPr>
        <p:spPr>
          <a:xfrm>
            <a:off x="537029" y="2414117"/>
            <a:ext cx="11190514" cy="430599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E4A05FA4-8A6B-4C4F-B70F-93F9DC859793}"/>
              </a:ext>
            </a:extLst>
          </p:cNvPr>
          <p:cNvSpPr/>
          <p:nvPr/>
        </p:nvSpPr>
        <p:spPr>
          <a:xfrm>
            <a:off x="770011" y="2757714"/>
            <a:ext cx="2357063" cy="1230086"/>
          </a:xfrm>
          <a:prstGeom prst="wedgeEllipse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VAFB SLC-4E on California Coast</a:t>
            </a:r>
          </a:p>
        </p:txBody>
      </p:sp>
      <p:sp>
        <p:nvSpPr>
          <p:cNvPr id="14" name="Speech Bubble: Oval 13">
            <a:extLst>
              <a:ext uri="{FF2B5EF4-FFF2-40B4-BE49-F238E27FC236}">
                <a16:creationId xmlns:a16="http://schemas.microsoft.com/office/drawing/2014/main" id="{0F2DFAD0-401D-4C7E-B9B0-F5464E455BB8}"/>
              </a:ext>
            </a:extLst>
          </p:cNvPr>
          <p:cNvSpPr/>
          <p:nvPr/>
        </p:nvSpPr>
        <p:spPr>
          <a:xfrm>
            <a:off x="9064927" y="3686629"/>
            <a:ext cx="2220685" cy="1393371"/>
          </a:xfrm>
          <a:prstGeom prst="wedgeEllipse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Rest all Sites in Florida Coast</a:t>
            </a:r>
          </a:p>
        </p:txBody>
      </p:sp>
    </p:spTree>
    <p:extLst>
      <p:ext uri="{BB962C8B-B14F-4D97-AF65-F5344CB8AC3E}">
        <p14:creationId xmlns:p14="http://schemas.microsoft.com/office/powerpoint/2010/main" val="981671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Success/Failures At Specific Launch Site</a:t>
            </a:r>
          </a:p>
        </p:txBody>
      </p:sp>
      <p:sp>
        <p:nvSpPr>
          <p:cNvPr id="2" name="Rectangle 1">
            <a:extLst>
              <a:ext uri="{FF2B5EF4-FFF2-40B4-BE49-F238E27FC236}">
                <a16:creationId xmlns:a16="http://schemas.microsoft.com/office/drawing/2014/main" id="{C6692165-62A5-4B15-994D-5C6DC931002E}"/>
              </a:ext>
            </a:extLst>
          </p:cNvPr>
          <p:cNvSpPr/>
          <p:nvPr/>
        </p:nvSpPr>
        <p:spPr>
          <a:xfrm>
            <a:off x="580571" y="2394856"/>
            <a:ext cx="11248572" cy="4463143"/>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peech Bubble: Rectangle with Corners Rounded 3">
            <a:extLst>
              <a:ext uri="{FF2B5EF4-FFF2-40B4-BE49-F238E27FC236}">
                <a16:creationId xmlns:a16="http://schemas.microsoft.com/office/drawing/2014/main" id="{D393ADE1-59B4-4B62-9923-FFFCE72A0B58}"/>
              </a:ext>
            </a:extLst>
          </p:cNvPr>
          <p:cNvSpPr/>
          <p:nvPr/>
        </p:nvSpPr>
        <p:spPr>
          <a:xfrm>
            <a:off x="7678057" y="2394856"/>
            <a:ext cx="1967440" cy="1621971"/>
          </a:xfrm>
          <a:prstGeom prst="wedgeRoundRect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Red  Marker : </a:t>
            </a:r>
            <a:r>
              <a:rPr lang="en-US" dirty="0">
                <a:solidFill>
                  <a:srgbClr val="FF0000"/>
                </a:solidFill>
              </a:rPr>
              <a:t>Failure</a:t>
            </a:r>
          </a:p>
          <a:p>
            <a:pPr algn="r"/>
            <a:r>
              <a:rPr lang="en-US" dirty="0">
                <a:solidFill>
                  <a:schemeClr val="tx1"/>
                </a:solidFill>
              </a:rPr>
              <a:t>Green Marker: </a:t>
            </a:r>
            <a:r>
              <a:rPr lang="en-US" dirty="0">
                <a:solidFill>
                  <a:schemeClr val="accent6">
                    <a:lumMod val="75000"/>
                  </a:schemeClr>
                </a:solidFill>
              </a:rPr>
              <a:t>Success</a:t>
            </a:r>
          </a:p>
        </p:txBody>
      </p:sp>
    </p:spTree>
    <p:extLst>
      <p:ext uri="{BB962C8B-B14F-4D97-AF65-F5344CB8AC3E}">
        <p14:creationId xmlns:p14="http://schemas.microsoft.com/office/powerpoint/2010/main" val="239597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767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Infrastructure Near Launch Sites</a:t>
            </a:r>
          </a:p>
        </p:txBody>
      </p:sp>
      <p:sp>
        <p:nvSpPr>
          <p:cNvPr id="2" name="Rectangle: Rounded Corners 1">
            <a:extLst>
              <a:ext uri="{FF2B5EF4-FFF2-40B4-BE49-F238E27FC236}">
                <a16:creationId xmlns:a16="http://schemas.microsoft.com/office/drawing/2014/main" id="{0C89091B-F0AA-4A0B-8019-52AA02E4055E}"/>
              </a:ext>
            </a:extLst>
          </p:cNvPr>
          <p:cNvSpPr/>
          <p:nvPr/>
        </p:nvSpPr>
        <p:spPr>
          <a:xfrm>
            <a:off x="551543" y="2307771"/>
            <a:ext cx="3265714" cy="4209143"/>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0E867A4-003F-4B0C-8C94-AEDBD1502E4E}"/>
              </a:ext>
            </a:extLst>
          </p:cNvPr>
          <p:cNvSpPr/>
          <p:nvPr/>
        </p:nvSpPr>
        <p:spPr>
          <a:xfrm>
            <a:off x="4151086" y="2307771"/>
            <a:ext cx="3769025" cy="4209143"/>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CC468BC-9281-4649-BDC3-EA8C6F1F06A9}"/>
              </a:ext>
            </a:extLst>
          </p:cNvPr>
          <p:cNvSpPr/>
          <p:nvPr/>
        </p:nvSpPr>
        <p:spPr>
          <a:xfrm>
            <a:off x="8253940" y="2307772"/>
            <a:ext cx="3492583" cy="4149299"/>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Oval 8">
            <a:extLst>
              <a:ext uri="{FF2B5EF4-FFF2-40B4-BE49-F238E27FC236}">
                <a16:creationId xmlns:a16="http://schemas.microsoft.com/office/drawing/2014/main" id="{C278F08A-2FC1-4DD6-868D-4688257A80F7}"/>
              </a:ext>
            </a:extLst>
          </p:cNvPr>
          <p:cNvSpPr/>
          <p:nvPr/>
        </p:nvSpPr>
        <p:spPr>
          <a:xfrm>
            <a:off x="1533378" y="2475914"/>
            <a:ext cx="1617785" cy="1209821"/>
          </a:xfrm>
          <a:prstGeom prst="wedgeEllipse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Proximity to Railway</a:t>
            </a:r>
          </a:p>
        </p:txBody>
      </p:sp>
      <p:sp>
        <p:nvSpPr>
          <p:cNvPr id="10" name="Speech Bubble: Oval 9">
            <a:extLst>
              <a:ext uri="{FF2B5EF4-FFF2-40B4-BE49-F238E27FC236}">
                <a16:creationId xmlns:a16="http://schemas.microsoft.com/office/drawing/2014/main" id="{E97030EA-E913-4A62-A941-FCE7A20B9469}"/>
              </a:ext>
            </a:extLst>
          </p:cNvPr>
          <p:cNvSpPr/>
          <p:nvPr/>
        </p:nvSpPr>
        <p:spPr>
          <a:xfrm>
            <a:off x="6027811" y="2307772"/>
            <a:ext cx="1697055" cy="871525"/>
          </a:xfrm>
          <a:prstGeom prst="wedgeEllipse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Proximity To Highway</a:t>
            </a:r>
          </a:p>
        </p:txBody>
      </p:sp>
      <p:sp>
        <p:nvSpPr>
          <p:cNvPr id="13" name="Speech Bubble: Rectangle with Corners Rounded 12">
            <a:extLst>
              <a:ext uri="{FF2B5EF4-FFF2-40B4-BE49-F238E27FC236}">
                <a16:creationId xmlns:a16="http://schemas.microsoft.com/office/drawing/2014/main" id="{D5450573-1D6E-4DCC-94A0-D46EC501C4E4}"/>
              </a:ext>
            </a:extLst>
          </p:cNvPr>
          <p:cNvSpPr/>
          <p:nvPr/>
        </p:nvSpPr>
        <p:spPr>
          <a:xfrm>
            <a:off x="8425627" y="2475914"/>
            <a:ext cx="1336431" cy="1097280"/>
          </a:xfrm>
          <a:prstGeom prst="wedgeRoundRect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 Sites Keeping Safe Distance</a:t>
            </a:r>
          </a:p>
        </p:txBody>
      </p:sp>
    </p:spTree>
    <p:extLst>
      <p:ext uri="{BB962C8B-B14F-4D97-AF65-F5344CB8AC3E}">
        <p14:creationId xmlns:p14="http://schemas.microsoft.com/office/powerpoint/2010/main" val="232499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1BD2A1-687A-4C01-8922-E6E1F449E22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Section 4 : Dashboard </a:t>
            </a:r>
          </a:p>
        </p:txBody>
      </p:sp>
      <p:sp>
        <p:nvSpPr>
          <p:cNvPr id="4" name="Rectangle 3">
            <a:extLst>
              <a:ext uri="{FF2B5EF4-FFF2-40B4-BE49-F238E27FC236}">
                <a16:creationId xmlns:a16="http://schemas.microsoft.com/office/drawing/2014/main" id="{F1933E84-C51B-4386-8312-7E9A31D8D991}"/>
              </a:ext>
            </a:extLst>
          </p:cNvPr>
          <p:cNvSpPr/>
          <p:nvPr/>
        </p:nvSpPr>
        <p:spPr>
          <a:xfrm>
            <a:off x="436098" y="2293034"/>
            <a:ext cx="11394831" cy="4564966"/>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F90A591-5B78-4479-A9E7-A0C6421C595F}"/>
              </a:ext>
            </a:extLst>
          </p:cNvPr>
          <p:cNvSpPr>
            <a:spLocks noGrp="1"/>
          </p:cNvSpPr>
          <p:nvPr>
            <p:ph type="sldNum" sz="quarter" idx="12"/>
          </p:nvPr>
        </p:nvSpPr>
        <p:spPr/>
        <p:txBody>
          <a:bodyPr/>
          <a:lstStyle/>
          <a:p>
            <a:fld id="{A190C97C-0095-2443-AC12-FA4CBA4ACD4D}" type="slidenum">
              <a:rPr lang="en-US" smtClean="0"/>
              <a:t>47</a:t>
            </a:fld>
            <a:endParaRPr lang="en-US"/>
          </a:p>
        </p:txBody>
      </p:sp>
    </p:spTree>
    <p:extLst>
      <p:ext uri="{BB962C8B-B14F-4D97-AF65-F5344CB8AC3E}">
        <p14:creationId xmlns:p14="http://schemas.microsoft.com/office/powerpoint/2010/main" val="733461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Total Success Launches By All Sites</a:t>
            </a:r>
          </a:p>
        </p:txBody>
      </p:sp>
      <p:sp>
        <p:nvSpPr>
          <p:cNvPr id="2" name="Rectangle 1">
            <a:extLst>
              <a:ext uri="{FF2B5EF4-FFF2-40B4-BE49-F238E27FC236}">
                <a16:creationId xmlns:a16="http://schemas.microsoft.com/office/drawing/2014/main" id="{96ACC08B-935B-4641-AFB1-A4186D003077}"/>
              </a:ext>
            </a:extLst>
          </p:cNvPr>
          <p:cNvSpPr/>
          <p:nvPr/>
        </p:nvSpPr>
        <p:spPr>
          <a:xfrm>
            <a:off x="520505" y="2321169"/>
            <a:ext cx="11085341" cy="451573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peech Bubble: Rectangle 3">
            <a:extLst>
              <a:ext uri="{FF2B5EF4-FFF2-40B4-BE49-F238E27FC236}">
                <a16:creationId xmlns:a16="http://schemas.microsoft.com/office/drawing/2014/main" id="{AECFA3CC-4435-449E-9E73-A06F3E3752C9}"/>
              </a:ext>
            </a:extLst>
          </p:cNvPr>
          <p:cNvSpPr/>
          <p:nvPr/>
        </p:nvSpPr>
        <p:spPr>
          <a:xfrm>
            <a:off x="6696221" y="3671668"/>
            <a:ext cx="2771336" cy="1301965"/>
          </a:xfrm>
          <a:prstGeom prst="wedgeRectCallou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Launch Site</a:t>
            </a:r>
            <a:r>
              <a:rPr lang="en-US" dirty="0"/>
              <a:t> </a:t>
            </a:r>
            <a:r>
              <a:rPr lang="en-US" dirty="0">
                <a:solidFill>
                  <a:srgbClr val="0B49CB"/>
                </a:solidFill>
              </a:rPr>
              <a:t>KSC LC-39A</a:t>
            </a:r>
          </a:p>
          <a:p>
            <a:pPr algn="ctr"/>
            <a:r>
              <a:rPr lang="en-US" dirty="0">
                <a:solidFill>
                  <a:schemeClr val="tx1"/>
                </a:solidFill>
              </a:rPr>
              <a:t>has the most successful launch.</a:t>
            </a:r>
          </a:p>
        </p:txBody>
      </p:sp>
    </p:spTree>
    <p:extLst>
      <p:ext uri="{BB962C8B-B14F-4D97-AF65-F5344CB8AC3E}">
        <p14:creationId xmlns:p14="http://schemas.microsoft.com/office/powerpoint/2010/main" val="700132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9582529" cy="76768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3">
                    <a:lumMod val="25000"/>
                  </a:schemeClr>
                </a:solidFill>
                <a:latin typeface="Abadi"/>
              </a:rPr>
              <a:t>Launch Site With Highest Launch Success Ratio</a:t>
            </a:r>
            <a:endParaRPr lang="en-US" dirty="0">
              <a:solidFill>
                <a:schemeClr val="tx1"/>
              </a:solidFill>
              <a:latin typeface="Abadi"/>
            </a:endParaRPr>
          </a:p>
        </p:txBody>
      </p:sp>
      <p:sp>
        <p:nvSpPr>
          <p:cNvPr id="2" name="Rectangle 1">
            <a:extLst>
              <a:ext uri="{FF2B5EF4-FFF2-40B4-BE49-F238E27FC236}">
                <a16:creationId xmlns:a16="http://schemas.microsoft.com/office/drawing/2014/main" id="{EB7D1FC3-D150-477F-B8C3-E74675F760DC}"/>
              </a:ext>
            </a:extLst>
          </p:cNvPr>
          <p:cNvSpPr/>
          <p:nvPr/>
        </p:nvSpPr>
        <p:spPr>
          <a:xfrm>
            <a:off x="466578" y="1814732"/>
            <a:ext cx="11380763" cy="504326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peech Bubble: Rectangle 4">
            <a:extLst>
              <a:ext uri="{FF2B5EF4-FFF2-40B4-BE49-F238E27FC236}">
                <a16:creationId xmlns:a16="http://schemas.microsoft.com/office/drawing/2014/main" id="{DED6B037-952E-486F-AE5D-EB7F16FAF166}"/>
              </a:ext>
            </a:extLst>
          </p:cNvPr>
          <p:cNvSpPr/>
          <p:nvPr/>
        </p:nvSpPr>
        <p:spPr>
          <a:xfrm>
            <a:off x="7807569" y="4712677"/>
            <a:ext cx="45719" cy="45719"/>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FB92677B-3CE0-41C2-871D-A5091B60A4FC}"/>
              </a:ext>
            </a:extLst>
          </p:cNvPr>
          <p:cNvSpPr/>
          <p:nvPr/>
        </p:nvSpPr>
        <p:spPr>
          <a:xfrm>
            <a:off x="7076049" y="3217703"/>
            <a:ext cx="2499252" cy="1698675"/>
          </a:xfrm>
          <a:prstGeom prst="wedgeRectCallou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badi" panose="020B0604020104020204" pitchFamily="34" charset="0"/>
              </a:rPr>
              <a:t>We see that the Launch site </a:t>
            </a:r>
            <a:r>
              <a:rPr lang="en-US" dirty="0">
                <a:solidFill>
                  <a:srgbClr val="0948CB"/>
                </a:solidFill>
                <a:latin typeface="Abadi" panose="020B0604020104020204" pitchFamily="34" charset="0"/>
              </a:rPr>
              <a:t>KSC L-39A</a:t>
            </a:r>
            <a:r>
              <a:rPr lang="en-US" dirty="0">
                <a:solidFill>
                  <a:schemeClr val="tx1"/>
                </a:solidFill>
                <a:latin typeface="Abadi" panose="020B0604020104020204" pitchFamily="34" charset="0"/>
              </a:rPr>
              <a:t> has a success rate of </a:t>
            </a:r>
            <a:r>
              <a:rPr lang="en-US" dirty="0">
                <a:solidFill>
                  <a:srgbClr val="0948CB"/>
                </a:solidFill>
                <a:latin typeface="Abadi" panose="020B0604020104020204" pitchFamily="34" charset="0"/>
              </a:rPr>
              <a:t>75.9%</a:t>
            </a:r>
            <a:r>
              <a:rPr lang="en-US" dirty="0">
                <a:solidFill>
                  <a:schemeClr val="tx1"/>
                </a:solidFill>
                <a:latin typeface="Abadi" panose="020B0604020104020204" pitchFamily="34" charset="0"/>
              </a:rPr>
              <a:t>.</a:t>
            </a:r>
          </a:p>
        </p:txBody>
      </p:sp>
    </p:spTree>
    <p:extLst>
      <p:ext uri="{BB962C8B-B14F-4D97-AF65-F5344CB8AC3E}">
        <p14:creationId xmlns:p14="http://schemas.microsoft.com/office/powerpoint/2010/main" val="186616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Introduction</a:t>
            </a:r>
            <a:endParaRPr lang="en-US" dirty="0">
              <a:solidFill>
                <a:schemeClr val="tx1"/>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87458" y="2405575"/>
            <a:ext cx="11685722" cy="4041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600" dirty="0">
                <a:solidFill>
                  <a:schemeClr val="accent3">
                    <a:lumMod val="25000"/>
                  </a:schemeClr>
                </a:solidFill>
                <a:latin typeface="Abadi" panose="020B0604020104020204" pitchFamily="34" charset="0"/>
              </a:rPr>
              <a:t>Project background and context :</a:t>
            </a:r>
          </a:p>
          <a:p>
            <a:pPr marL="0" indent="0">
              <a:spcBef>
                <a:spcPts val="1400"/>
              </a:spcBef>
              <a:buNone/>
            </a:pPr>
            <a:r>
              <a:rPr lang="en-US" dirty="0">
                <a:latin typeface="Abadi" panose="020B0604020104020204" pitchFamily="34" charset="0"/>
                <a:cs typeface="Arial" panose="020B0604020202020204" pitchFamily="34" charset="0"/>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r>
              <a:rPr lang="en-US" dirty="0">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    </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3">
                    <a:lumMod val="25000"/>
                  </a:schemeClr>
                </a:solidFill>
                <a:latin typeface="Abadi" panose="020B0604020104020204" pitchFamily="34" charset="0"/>
              </a:rPr>
              <a:t>Launch Outcome of Payloads &lt; 5000 </a:t>
            </a:r>
            <a:endParaRPr lang="en-US" dirty="0">
              <a:solidFill>
                <a:schemeClr val="tx1"/>
              </a:solidFill>
              <a:latin typeface="Abadi"/>
            </a:endParaRPr>
          </a:p>
        </p:txBody>
      </p:sp>
      <p:sp>
        <p:nvSpPr>
          <p:cNvPr id="4" name="Rectangle 3">
            <a:extLst>
              <a:ext uri="{FF2B5EF4-FFF2-40B4-BE49-F238E27FC236}">
                <a16:creationId xmlns:a16="http://schemas.microsoft.com/office/drawing/2014/main" id="{D0A83F25-0728-4D68-AC59-B971C242037C}"/>
              </a:ext>
            </a:extLst>
          </p:cNvPr>
          <p:cNvSpPr/>
          <p:nvPr/>
        </p:nvSpPr>
        <p:spPr>
          <a:xfrm>
            <a:off x="112542" y="2335238"/>
            <a:ext cx="12079457" cy="4227034"/>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59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F462-7ED7-4D3F-8736-25644073BC41}"/>
              </a:ext>
            </a:extLst>
          </p:cNvPr>
          <p:cNvSpPr>
            <a:spLocks noGrp="1"/>
          </p:cNvSpPr>
          <p:nvPr>
            <p:ph type="title"/>
          </p:nvPr>
        </p:nvSpPr>
        <p:spPr>
          <a:xfrm>
            <a:off x="745587" y="618978"/>
            <a:ext cx="9170779" cy="1061654"/>
          </a:xfrm>
        </p:spPr>
        <p:txBody>
          <a:bodyPr/>
          <a:lstStyle/>
          <a:p>
            <a:br>
              <a:rPr lang="en-US"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Launch Outcome of </a:t>
            </a:r>
            <a:r>
              <a:rPr lang="en-US" dirty="0" err="1">
                <a:solidFill>
                  <a:schemeClr val="accent3">
                    <a:lumMod val="25000"/>
                  </a:schemeClr>
                </a:solidFill>
                <a:latin typeface="Abadi" panose="020B0604020104020204" pitchFamily="34" charset="0"/>
              </a:rPr>
              <a:t>PayLoad</a:t>
            </a:r>
            <a:r>
              <a:rPr lang="en-US" dirty="0">
                <a:solidFill>
                  <a:schemeClr val="accent3">
                    <a:lumMod val="25000"/>
                  </a:schemeClr>
                </a:solidFill>
                <a:latin typeface="Abadi" panose="020B0604020104020204" pitchFamily="34" charset="0"/>
              </a:rPr>
              <a:t> Between</a:t>
            </a:r>
            <a:br>
              <a:rPr lang="en-US"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 5000-10,000</a:t>
            </a:r>
            <a:br>
              <a:rPr lang="en-US" dirty="0">
                <a:solidFill>
                  <a:schemeClr val="tx1"/>
                </a:solidFill>
                <a:latin typeface="Abadi"/>
              </a:rPr>
            </a:br>
            <a:endParaRPr lang="en-US" dirty="0"/>
          </a:p>
        </p:txBody>
      </p:sp>
      <p:sp>
        <p:nvSpPr>
          <p:cNvPr id="3" name="Rectangle 2">
            <a:extLst>
              <a:ext uri="{FF2B5EF4-FFF2-40B4-BE49-F238E27FC236}">
                <a16:creationId xmlns:a16="http://schemas.microsoft.com/office/drawing/2014/main" id="{B7A11C88-F0C4-4B96-A7A8-E6737A1EA3D3}"/>
              </a:ext>
            </a:extLst>
          </p:cNvPr>
          <p:cNvSpPr/>
          <p:nvPr/>
        </p:nvSpPr>
        <p:spPr>
          <a:xfrm>
            <a:off x="0" y="2419643"/>
            <a:ext cx="12098215" cy="417810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2FF4EC7-5C8D-4F2E-95ED-0DAD250EBC6A}"/>
              </a:ext>
            </a:extLst>
          </p:cNvPr>
          <p:cNvSpPr>
            <a:spLocks noGrp="1"/>
          </p:cNvSpPr>
          <p:nvPr>
            <p:ph type="sldNum" sz="quarter" idx="12"/>
          </p:nvPr>
        </p:nvSpPr>
        <p:spPr/>
        <p:txBody>
          <a:bodyPr/>
          <a:lstStyle/>
          <a:p>
            <a:fld id="{A190C97C-0095-2443-AC12-FA4CBA4ACD4D}" type="slidenum">
              <a:rPr lang="en-US" smtClean="0"/>
              <a:t>51</a:t>
            </a:fld>
            <a:endParaRPr lang="en-US"/>
          </a:p>
        </p:txBody>
      </p:sp>
    </p:spTree>
    <p:extLst>
      <p:ext uri="{BB962C8B-B14F-4D97-AF65-F5344CB8AC3E}">
        <p14:creationId xmlns:p14="http://schemas.microsoft.com/office/powerpoint/2010/main" val="2787538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0CF193-DF4E-4624-9874-C6B78BB079E4}"/>
              </a:ext>
            </a:extLst>
          </p:cNvPr>
          <p:cNvSpPr txBox="1">
            <a:spLocks/>
          </p:cNvSpPr>
          <p:nvPr/>
        </p:nvSpPr>
        <p:spPr>
          <a:xfrm>
            <a:off x="745587" y="618978"/>
            <a:ext cx="9170779" cy="106165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Abadi"/>
              </a:rPr>
              <a:t>Predictive Analysis (Classification)</a:t>
            </a:r>
            <a:br>
              <a:rPr lang="en-US" dirty="0">
                <a:solidFill>
                  <a:schemeClr val="tx1"/>
                </a:solidFill>
                <a:latin typeface="Abadi"/>
              </a:rPr>
            </a:br>
            <a:endParaRPr lang="en-US" dirty="0"/>
          </a:p>
        </p:txBody>
      </p:sp>
      <p:sp>
        <p:nvSpPr>
          <p:cNvPr id="4" name="Rectangle 3">
            <a:extLst>
              <a:ext uri="{FF2B5EF4-FFF2-40B4-BE49-F238E27FC236}">
                <a16:creationId xmlns:a16="http://schemas.microsoft.com/office/drawing/2014/main" id="{98DA7FCA-D591-484E-9D1E-7705EE030601}"/>
              </a:ext>
            </a:extLst>
          </p:cNvPr>
          <p:cNvSpPr/>
          <p:nvPr/>
        </p:nvSpPr>
        <p:spPr>
          <a:xfrm>
            <a:off x="450166" y="2391508"/>
            <a:ext cx="11338560" cy="434691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DF40474-9E18-4EBB-9C8E-5BF8B913492B}"/>
              </a:ext>
            </a:extLst>
          </p:cNvPr>
          <p:cNvSpPr>
            <a:spLocks noGrp="1"/>
          </p:cNvSpPr>
          <p:nvPr>
            <p:ph type="sldNum" sz="quarter" idx="12"/>
          </p:nvPr>
        </p:nvSpPr>
        <p:spPr/>
        <p:txBody>
          <a:bodyPr/>
          <a:lstStyle/>
          <a:p>
            <a:fld id="{A190C97C-0095-2443-AC12-FA4CBA4ACD4D}" type="slidenum">
              <a:rPr lang="en-US" smtClean="0"/>
              <a:t>52</a:t>
            </a:fld>
            <a:endParaRPr lang="en-US"/>
          </a:p>
        </p:txBody>
      </p:sp>
    </p:spTree>
    <p:extLst>
      <p:ext uri="{BB962C8B-B14F-4D97-AF65-F5344CB8AC3E}">
        <p14:creationId xmlns:p14="http://schemas.microsoft.com/office/powerpoint/2010/main" val="1290394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228406" y="2349304"/>
            <a:ext cx="2489982" cy="3756074"/>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rgbClr val="1C7DDB"/>
                </a:solidFill>
                <a:latin typeface="Abadi" panose="020B0604020104020204" pitchFamily="34" charset="0"/>
              </a:rPr>
              <a:t>The bar chart show  model with maximum accuracy in red while with low accuracy in green.</a:t>
            </a:r>
          </a:p>
          <a:p>
            <a:pPr>
              <a:lnSpc>
                <a:spcPct val="100000"/>
              </a:lnSpc>
              <a:spcBef>
                <a:spcPts val="1400"/>
              </a:spcBef>
            </a:pPr>
            <a:r>
              <a:rPr lang="en-US" sz="2200" dirty="0">
                <a:solidFill>
                  <a:srgbClr val="1C7DDB"/>
                </a:solidFill>
                <a:latin typeface="Abadi" panose="020B0604020104020204" pitchFamily="34" charset="0"/>
              </a:rPr>
              <a:t> The Decision Tree gives the  maximum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Classification Accuracy</a:t>
            </a:r>
            <a:endParaRPr lang="en-US" dirty="0">
              <a:solidFill>
                <a:schemeClr val="tx1"/>
              </a:solidFill>
            </a:endParaRPr>
          </a:p>
        </p:txBody>
      </p:sp>
      <p:sp>
        <p:nvSpPr>
          <p:cNvPr id="2" name="Rectangle 1">
            <a:extLst>
              <a:ext uri="{FF2B5EF4-FFF2-40B4-BE49-F238E27FC236}">
                <a16:creationId xmlns:a16="http://schemas.microsoft.com/office/drawing/2014/main" id="{E75EDB28-E409-4BAF-B7B1-A3A33E09B331}"/>
              </a:ext>
            </a:extLst>
          </p:cNvPr>
          <p:cNvSpPr/>
          <p:nvPr/>
        </p:nvSpPr>
        <p:spPr>
          <a:xfrm>
            <a:off x="562708" y="2349304"/>
            <a:ext cx="7891975" cy="416403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446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12480" y="2447778"/>
            <a:ext cx="3305907" cy="3871572"/>
          </a:xfrm>
          <a:prstGeom prst="rect">
            <a:avLst/>
          </a:prstGeom>
        </p:spPr>
        <p:txBody>
          <a:bodyPr>
            <a:normAutofit fontScale="92500" lnSpcReduction="10000"/>
          </a:bodyPr>
          <a:lstStyle/>
          <a:p>
            <a:pPr>
              <a:lnSpc>
                <a:spcPct val="100000"/>
              </a:lnSpc>
              <a:spcBef>
                <a:spcPts val="1400"/>
              </a:spcBef>
            </a:pPr>
            <a:r>
              <a:rPr lang="en-US" sz="2400" dirty="0">
                <a:solidFill>
                  <a:srgbClr val="1C7DDB"/>
                </a:solidFill>
                <a:latin typeface="Arial" panose="020B0604020202020204" pitchFamily="34" charset="0"/>
                <a:cs typeface="Arial" panose="020B0604020202020204" pitchFamily="34" charset="0"/>
              </a:rPr>
              <a:t>The confusion matrix for the Decision Tree Classifier shows that the classifiers has done a good job in predicting12 successful landing while the classifier shows 6 landings that were not supposed to land but it predicted otherwise </a:t>
            </a:r>
            <a:r>
              <a:rPr lang="en-US" sz="2400" dirty="0"/>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Confusion Matrix</a:t>
            </a:r>
            <a:endParaRPr lang="en-US" dirty="0">
              <a:solidFill>
                <a:schemeClr val="tx1"/>
              </a:solidFill>
            </a:endParaRPr>
          </a:p>
        </p:txBody>
      </p:sp>
      <p:sp>
        <p:nvSpPr>
          <p:cNvPr id="2" name="Rectangle 1">
            <a:extLst>
              <a:ext uri="{FF2B5EF4-FFF2-40B4-BE49-F238E27FC236}">
                <a16:creationId xmlns:a16="http://schemas.microsoft.com/office/drawing/2014/main" id="{95E1E679-B1EC-4520-8BD9-B4008E88AE0D}"/>
              </a:ext>
            </a:extLst>
          </p:cNvPr>
          <p:cNvSpPr/>
          <p:nvPr/>
        </p:nvSpPr>
        <p:spPr>
          <a:xfrm>
            <a:off x="562708" y="2335236"/>
            <a:ext cx="7413674" cy="3984114"/>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034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34572" y="2489982"/>
            <a:ext cx="11169748" cy="3736193"/>
          </a:xfrm>
          <a:prstGeom prst="rect">
            <a:avLst/>
          </a:prstGeom>
        </p:spPr>
        <p:txBody>
          <a:bodyPr>
            <a:normAutofit/>
          </a:bodyPr>
          <a:lstStyle/>
          <a:p>
            <a:pPr>
              <a:lnSpc>
                <a:spcPct val="100000"/>
              </a:lnSpc>
              <a:spcBef>
                <a:spcPts val="1400"/>
              </a:spcBef>
            </a:pPr>
            <a:r>
              <a:rPr lang="en-US" sz="2000" dirty="0">
                <a:solidFill>
                  <a:srgbClr val="1C7DDB"/>
                </a:solidFill>
                <a:latin typeface="Arial" panose="020B0604020202020204" pitchFamily="34" charset="0"/>
                <a:cs typeface="Arial" panose="020B0604020202020204" pitchFamily="34" charset="0"/>
              </a:rPr>
              <a:t>The greater the number of flights at a launch site, greater is the success rate at the launch site.</a:t>
            </a:r>
          </a:p>
          <a:p>
            <a:pPr>
              <a:lnSpc>
                <a:spcPct val="100000"/>
              </a:lnSpc>
              <a:spcBef>
                <a:spcPts val="1400"/>
              </a:spcBef>
            </a:pPr>
            <a:r>
              <a:rPr lang="en-US" sz="2000" dirty="0">
                <a:solidFill>
                  <a:srgbClr val="1C7DDB"/>
                </a:solidFill>
                <a:latin typeface="Arial" panose="020B0604020202020204" pitchFamily="34" charset="0"/>
                <a:cs typeface="Arial" panose="020B0604020202020204" pitchFamily="34" charset="0"/>
              </a:rPr>
              <a:t>ES-L1, GEO, HEO, and SSO orbits have the highest success rate. </a:t>
            </a:r>
          </a:p>
          <a:p>
            <a:pPr>
              <a:lnSpc>
                <a:spcPct val="100000"/>
              </a:lnSpc>
              <a:spcBef>
                <a:spcPts val="1400"/>
              </a:spcBef>
            </a:pPr>
            <a:r>
              <a:rPr lang="en-US" sz="2000" dirty="0">
                <a:solidFill>
                  <a:srgbClr val="1C7DDB"/>
                </a:solidFill>
                <a:latin typeface="Arial" panose="020B0604020202020204" pitchFamily="34" charset="0"/>
                <a:cs typeface="Arial" panose="020B0604020202020204" pitchFamily="34" charset="0"/>
              </a:rPr>
              <a:t>For heavier payloads, success rate increases for LEO, ISS and Polar orbits.</a:t>
            </a:r>
          </a:p>
          <a:p>
            <a:pPr>
              <a:lnSpc>
                <a:spcPct val="100000"/>
              </a:lnSpc>
              <a:spcBef>
                <a:spcPts val="1400"/>
              </a:spcBef>
            </a:pPr>
            <a:r>
              <a:rPr lang="en-US" sz="2000" dirty="0">
                <a:solidFill>
                  <a:srgbClr val="1C7DDB"/>
                </a:solidFill>
                <a:latin typeface="Arial" panose="020B0604020202020204" pitchFamily="34" charset="0"/>
                <a:cs typeface="Arial" panose="020B0604020202020204" pitchFamily="34" charset="0"/>
              </a:rPr>
              <a:t>Launch success rate increased from 2013 to 2020 with minor fluctuations throughout the period.</a:t>
            </a:r>
          </a:p>
          <a:p>
            <a:pPr>
              <a:lnSpc>
                <a:spcPct val="100000"/>
              </a:lnSpc>
              <a:spcBef>
                <a:spcPts val="1400"/>
              </a:spcBef>
            </a:pPr>
            <a:r>
              <a:rPr lang="en-US" sz="2000" dirty="0">
                <a:solidFill>
                  <a:srgbClr val="1C7DDB"/>
                </a:solidFill>
                <a:latin typeface="Arial" panose="020B0604020202020204" pitchFamily="34" charset="0"/>
                <a:cs typeface="Arial" panose="020B0604020202020204" pitchFamily="34" charset="0"/>
              </a:rPr>
              <a:t>Launch Site KDC LC-39 A has the Greatest Launch Success Rate.</a:t>
            </a:r>
          </a:p>
          <a:p>
            <a:pPr>
              <a:lnSpc>
                <a:spcPct val="100000"/>
              </a:lnSpc>
              <a:spcBef>
                <a:spcPts val="1400"/>
              </a:spcBef>
            </a:pPr>
            <a:r>
              <a:rPr lang="en-US" sz="2000" dirty="0">
                <a:solidFill>
                  <a:srgbClr val="1C7DDB"/>
                </a:solidFill>
                <a:latin typeface="Arial" panose="020B0604020202020204" pitchFamily="34" charset="0"/>
                <a:cs typeface="Arial" panose="020B0604020202020204" pitchFamily="34" charset="0"/>
              </a:rPr>
              <a:t>The Decision Tree Classifier is the best machine learning algorithm to predict SpaceX Falcon 9 rocket’s first stage will land successfully.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Conclusions</a:t>
            </a:r>
            <a:endParaRPr lang="en-US" dirty="0">
              <a:solidFill>
                <a:schemeClr val="tx1"/>
              </a:solidFill>
            </a:endParaRPr>
          </a:p>
        </p:txBody>
      </p:sp>
    </p:spTree>
    <p:extLst>
      <p:ext uri="{BB962C8B-B14F-4D97-AF65-F5344CB8AC3E}">
        <p14:creationId xmlns:p14="http://schemas.microsoft.com/office/powerpoint/2010/main" val="1630123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06436" y="2405575"/>
            <a:ext cx="11211952" cy="4156696"/>
          </a:xfrm>
          <a:prstGeom prst="rect">
            <a:avLst/>
          </a:prstGeom>
        </p:spPr>
        <p:txBody>
          <a:bodyPr>
            <a:normAutofit/>
          </a:bodyPr>
          <a:lstStyle/>
          <a:p>
            <a:pPr>
              <a:lnSpc>
                <a:spcPct val="100000"/>
              </a:lnSpc>
              <a:spcBef>
                <a:spcPts val="1400"/>
              </a:spcBef>
            </a:pPr>
            <a:r>
              <a:rPr lang="en-US" b="1" dirty="0">
                <a:latin typeface="Arial" panose="020B0604020202020204" pitchFamily="34" charset="0"/>
                <a:cs typeface="Arial" panose="020B0604020202020204" pitchFamily="34" charset="0"/>
              </a:rPr>
              <a:t>Data Dictionary: </a:t>
            </a:r>
            <a:r>
              <a:rPr lang="en-US" dirty="0">
                <a:solidFill>
                  <a:srgbClr val="121619"/>
                </a:solidFill>
                <a:latin typeface="Abadi" panose="020B0604020104020204" pitchFamily="34" charset="0"/>
                <a:cs typeface="Arial" panose="020B0604020202020204" pitchFamily="34" charset="0"/>
              </a:rPr>
              <a:t>The following features were used to build the model:</a:t>
            </a:r>
            <a:r>
              <a:rPr lang="en-US" dirty="0">
                <a:latin typeface="Abadi" panose="020B0604020104020204" pitchFamily="34" charset="0"/>
                <a:cs typeface="Arial" panose="020B0604020202020204" pitchFamily="34" charset="0"/>
              </a:rPr>
              <a:t> </a:t>
            </a:r>
            <a:r>
              <a:rPr lang="en-US" i="1" dirty="0">
                <a:solidFill>
                  <a:srgbClr val="1C7DDB"/>
                </a:solidFill>
                <a:latin typeface="Abadi" panose="020B0604020104020204" pitchFamily="34" charset="0"/>
                <a:cs typeface="Arial" panose="020B0604020202020204" pitchFamily="34" charset="0"/>
              </a:rPr>
              <a:t>BoosterVersion|PayloadMass|Orbit|LaunchSite|Outcome|Flights|GridFins|Reused|Legs|LandingPad|Block|ReusedCount|Serial|Longitude|Latitude|Class</a:t>
            </a:r>
            <a:endParaRPr lang="en-US" dirty="0">
              <a:solidFill>
                <a:srgbClr val="1C7DDB"/>
              </a:solidFill>
              <a:latin typeface="Abadi" panose="020B0604020104020204" pitchFamily="34" charset="0"/>
              <a:cs typeface="Arial" panose="020B0604020202020204" pitchFamily="34" charset="0"/>
            </a:endParaRPr>
          </a:p>
          <a:p>
            <a:pPr>
              <a:spcBef>
                <a:spcPts val="1400"/>
              </a:spcBef>
            </a:pPr>
            <a:r>
              <a:rPr lang="en-US" b="1" dirty="0">
                <a:solidFill>
                  <a:schemeClr val="accent3">
                    <a:lumMod val="25000"/>
                  </a:schemeClr>
                </a:solidFill>
                <a:latin typeface="Abadi" panose="020B0604020104020204" pitchFamily="34" charset="0"/>
              </a:rPr>
              <a:t> </a:t>
            </a:r>
            <a:r>
              <a:rPr lang="en-US" b="1" dirty="0"/>
              <a:t>References and Citations:</a:t>
            </a:r>
            <a:r>
              <a:rPr lang="en-US" sz="1600" b="1" dirty="0">
                <a:latin typeface="Arial" panose="020B0604020202020204" pitchFamily="34" charset="0"/>
                <a:cs typeface="Arial" panose="020B0604020202020204" pitchFamily="34" charset="0"/>
              </a:rPr>
              <a:t> </a:t>
            </a:r>
            <a:r>
              <a:rPr lang="en-US" sz="1600" dirty="0">
                <a:solidFill>
                  <a:srgbClr val="1C7DDB"/>
                </a:solidFill>
                <a:latin typeface="Abadi" panose="020B0604020104020204" pitchFamily="34" charset="0"/>
                <a:cs typeface="Arial" panose="020B0604020202020204" pitchFamily="34" charset="0"/>
              </a:rPr>
              <a:t>Getting Started with Data Science: Making Sense of Data with Analytics by </a:t>
            </a:r>
            <a:r>
              <a:rPr lang="en-US" sz="1600" dirty="0">
                <a:solidFill>
                  <a:srgbClr val="1C7DDB"/>
                </a:solidFill>
                <a:latin typeface="Abadi" panose="020B0604020104020204" pitchFamily="34" charset="0"/>
              </a:rPr>
              <a:t>Murtaza  </a:t>
            </a:r>
          </a:p>
          <a:p>
            <a:pPr marL="0" indent="0">
              <a:spcBef>
                <a:spcPts val="1400"/>
              </a:spcBef>
              <a:buNone/>
            </a:pPr>
            <a:r>
              <a:rPr lang="en-US" sz="1600" dirty="0">
                <a:solidFill>
                  <a:srgbClr val="1C7DDB"/>
                </a:solidFill>
                <a:latin typeface="Abadi" panose="020B0604020104020204" pitchFamily="34" charset="0"/>
                <a:cs typeface="Arial" panose="020B0604020202020204" pitchFamily="34" charset="0"/>
              </a:rPr>
              <a:t>                                                      Haider</a:t>
            </a:r>
          </a:p>
          <a:p>
            <a:r>
              <a:rPr lang="en-US" sz="1600" dirty="0">
                <a:latin typeface="Arial" panose="020B0604020202020204" pitchFamily="34" charset="0"/>
                <a:cs typeface="Arial" panose="020B0604020202020204" pitchFamily="34" charset="0"/>
              </a:rPr>
              <a:t> </a:t>
            </a:r>
            <a:r>
              <a:rPr lang="en-US" b="1" dirty="0"/>
              <a:t>Supplementary Analyses: </a:t>
            </a:r>
            <a:endParaRPr lang="en-US" dirty="0"/>
          </a:p>
          <a:p>
            <a:pPr>
              <a:spcBef>
                <a:spcPts val="1400"/>
              </a:spcBef>
            </a:pPr>
            <a:endParaRPr lang="en-US" sz="1600" dirty="0">
              <a:latin typeface="Arial" panose="020B0604020202020204" pitchFamily="34" charset="0"/>
              <a:cs typeface="Arial" panose="020B0604020202020204" pitchFamily="34" charset="0"/>
            </a:endParaRPr>
          </a:p>
          <a:p>
            <a:pPr>
              <a:lnSpc>
                <a:spcPct val="100000"/>
              </a:lnSpc>
              <a:spcBef>
                <a:spcPts val="1400"/>
              </a:spcBef>
            </a:pPr>
            <a:endParaRPr lang="en-US"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Appendix</a:t>
            </a:r>
            <a:endParaRPr lang="en-US" dirty="0">
              <a:solidFill>
                <a:schemeClr val="tx1"/>
              </a:solidFill>
            </a:endParaRPr>
          </a:p>
        </p:txBody>
      </p:sp>
      <p:sp>
        <p:nvSpPr>
          <p:cNvPr id="4" name="Rectangle: Rounded Corners 3">
            <a:extLst>
              <a:ext uri="{FF2B5EF4-FFF2-40B4-BE49-F238E27FC236}">
                <a16:creationId xmlns:a16="http://schemas.microsoft.com/office/drawing/2014/main" id="{B1647195-3BB0-4725-B4B6-3863CC869BD9}"/>
              </a:ext>
            </a:extLst>
          </p:cNvPr>
          <p:cNvSpPr/>
          <p:nvPr/>
        </p:nvSpPr>
        <p:spPr>
          <a:xfrm>
            <a:off x="998611" y="4715633"/>
            <a:ext cx="10058400" cy="160371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619"/>
                </a:solidFill>
                <a:latin typeface="Abadi" panose="020B0604020104020204" pitchFamily="34" charset="0"/>
              </a:rPr>
              <a:t>We observed that the accuracy of all the models are almost similar but still the Decision Tree Algorithm gives a the maximum model score of ~ 87% this is because Decision trees are inherently non-linear models and can capture non-linear relationships in the data more effectively than linear models like logistic regression.</a:t>
            </a:r>
          </a:p>
        </p:txBody>
      </p:sp>
    </p:spTree>
    <p:extLst>
      <p:ext uri="{BB962C8B-B14F-4D97-AF65-F5344CB8AC3E}">
        <p14:creationId xmlns:p14="http://schemas.microsoft.com/office/powerpoint/2010/main" val="3410008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BDAC-60EC-4B8E-8642-2563399027B0}"/>
              </a:ext>
            </a:extLst>
          </p:cNvPr>
          <p:cNvSpPr txBox="1">
            <a:spLocks/>
          </p:cNvSpPr>
          <p:nvPr/>
        </p:nvSpPr>
        <p:spPr>
          <a:xfrm>
            <a:off x="770010" y="538650"/>
            <a:ext cx="8373989" cy="9665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Thank You!!!</a:t>
            </a:r>
            <a:endParaRPr lang="en-US" dirty="0">
              <a:solidFill>
                <a:schemeClr val="tx1"/>
              </a:solidFill>
            </a:endParaRPr>
          </a:p>
        </p:txBody>
      </p:sp>
      <p:sp>
        <p:nvSpPr>
          <p:cNvPr id="3" name="Rectangle 2">
            <a:extLst>
              <a:ext uri="{FF2B5EF4-FFF2-40B4-BE49-F238E27FC236}">
                <a16:creationId xmlns:a16="http://schemas.microsoft.com/office/drawing/2014/main" id="{B9736EC7-C38E-4E92-A1FF-27E13323EF80}"/>
              </a:ext>
            </a:extLst>
          </p:cNvPr>
          <p:cNvSpPr/>
          <p:nvPr/>
        </p:nvSpPr>
        <p:spPr>
          <a:xfrm>
            <a:off x="478302" y="2616592"/>
            <a:ext cx="11338560" cy="402336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B098E-8911-4841-90E6-D44D5D01750B}"/>
              </a:ext>
            </a:extLst>
          </p:cNvPr>
          <p:cNvSpPr>
            <a:spLocks noGrp="1"/>
          </p:cNvSpPr>
          <p:nvPr>
            <p:ph type="title"/>
          </p:nvPr>
        </p:nvSpPr>
        <p:spPr>
          <a:xfrm>
            <a:off x="721000" y="741193"/>
            <a:ext cx="2921101" cy="706964"/>
          </a:xfrm>
        </p:spPr>
        <p:txBody>
          <a:bodyPr/>
          <a:lstStyle/>
          <a:p>
            <a:r>
              <a:rPr lang="en-US" dirty="0">
                <a:solidFill>
                  <a:schemeClr val="tx1"/>
                </a:solidFill>
              </a:rPr>
              <a:t>Introduction</a:t>
            </a:r>
          </a:p>
        </p:txBody>
      </p:sp>
      <p:sp>
        <p:nvSpPr>
          <p:cNvPr id="3" name="Rectangle 2">
            <a:extLst>
              <a:ext uri="{FF2B5EF4-FFF2-40B4-BE49-F238E27FC236}">
                <a16:creationId xmlns:a16="http://schemas.microsoft.com/office/drawing/2014/main" id="{EDB966AB-F994-470F-B619-87903415F8B2}"/>
              </a:ext>
            </a:extLst>
          </p:cNvPr>
          <p:cNvSpPr/>
          <p:nvPr/>
        </p:nvSpPr>
        <p:spPr>
          <a:xfrm>
            <a:off x="346130" y="2359617"/>
            <a:ext cx="11189776" cy="6324808"/>
          </a:xfrm>
          <a:prstGeom prst="rect">
            <a:avLst/>
          </a:prstGeom>
        </p:spPr>
        <p:txBody>
          <a:bodyPr wrap="square">
            <a:spAutoFit/>
          </a:bodyPr>
          <a:lstStyle/>
          <a:p>
            <a:pPr>
              <a:spcBef>
                <a:spcPts val="1400"/>
              </a:spcBef>
            </a:pPr>
            <a:r>
              <a:rPr lang="en-US" sz="2400" dirty="0">
                <a:solidFill>
                  <a:schemeClr val="accent3">
                    <a:lumMod val="25000"/>
                  </a:schemeClr>
                </a:solidFill>
                <a:latin typeface="Abadi" panose="020B0604020104020204" pitchFamily="34" charset="0"/>
              </a:rPr>
              <a:t>Problems you want to find answers</a:t>
            </a:r>
            <a:r>
              <a:rPr lang="en-US" sz="2800" dirty="0">
                <a:solidFill>
                  <a:schemeClr val="accent3">
                    <a:lumMod val="25000"/>
                  </a:schemeClr>
                </a:solidFill>
                <a:latin typeface="Abadi" panose="020B0604020104020204" pitchFamily="34" charset="0"/>
              </a:rPr>
              <a:t>:</a:t>
            </a:r>
          </a:p>
          <a:p>
            <a:r>
              <a:rPr lang="en-US" b="1" dirty="0"/>
              <a:t>Prediction Accuracy:</a:t>
            </a:r>
            <a:endParaRPr lang="en-US" dirty="0"/>
          </a:p>
          <a:p>
            <a:r>
              <a:rPr lang="en-US" dirty="0">
                <a:solidFill>
                  <a:srgbClr val="1C7DDB"/>
                </a:solidFill>
              </a:rPr>
              <a:t>How accurately can the model predict the successful landing of the Falcon 9 first stage? What is the model's precision, recall, and overall accuracy?</a:t>
            </a:r>
          </a:p>
          <a:p>
            <a:r>
              <a:rPr lang="en-US" b="1" dirty="0"/>
              <a:t>Cost Analysis:</a:t>
            </a:r>
            <a:endParaRPr lang="en-US" dirty="0"/>
          </a:p>
          <a:p>
            <a:r>
              <a:rPr lang="en-US" dirty="0">
                <a:solidFill>
                  <a:srgbClr val="1C7DDB"/>
                </a:solidFill>
              </a:rPr>
              <a:t>Once the model predicts the success of the landing, how does this information impact the overall cost of the rocket launch? What is the potential cost savings for launches where the first stage is expected to land successfully?</a:t>
            </a:r>
          </a:p>
          <a:p>
            <a:r>
              <a:rPr lang="en-US" b="1" dirty="0"/>
              <a:t>Bid Strategy:</a:t>
            </a:r>
            <a:endParaRPr lang="en-US" dirty="0"/>
          </a:p>
          <a:p>
            <a:r>
              <a:rPr lang="en-US" dirty="0">
                <a:solidFill>
                  <a:srgbClr val="1C7DDB"/>
                </a:solidFill>
              </a:rPr>
              <a:t>Given the predicted landing outcome, how can an alternate company strategically bid against SpaceX for a rocket launch contract? What factors should be considered in developing a competitive bid?</a:t>
            </a:r>
          </a:p>
          <a:p>
            <a:r>
              <a:rPr lang="en-US" b="1" dirty="0"/>
              <a:t>Operational Insights:</a:t>
            </a:r>
            <a:endParaRPr lang="en-US" dirty="0"/>
          </a:p>
          <a:p>
            <a:r>
              <a:rPr lang="en-US" dirty="0">
                <a:solidFill>
                  <a:srgbClr val="1C7DDB"/>
                </a:solidFill>
              </a:rPr>
              <a:t>Are there operational insights that can be derived from the data? For example, are there specific conditions or scenarios where the success rate is higher or lower?</a:t>
            </a:r>
          </a:p>
          <a:p>
            <a:endParaRPr lang="en-US" dirty="0"/>
          </a:p>
          <a:p>
            <a:pPr>
              <a:spcBef>
                <a:spcPts val="1400"/>
              </a:spcBef>
            </a:pPr>
            <a:endParaRPr lang="en-US" sz="3200" dirty="0">
              <a:solidFill>
                <a:schemeClr val="accent3">
                  <a:lumMod val="25000"/>
                </a:schemeClr>
              </a:solidFill>
              <a:latin typeface="Abadi" panose="020B0604020104020204" pitchFamily="34" charset="0"/>
            </a:endParaRPr>
          </a:p>
          <a:p>
            <a:pPr>
              <a:spcBef>
                <a:spcPts val="1400"/>
              </a:spcBef>
            </a:pPr>
            <a:r>
              <a:rPr lang="en-US" dirty="0">
                <a:solidFill>
                  <a:schemeClr val="accent3">
                    <a:lumMod val="25000"/>
                  </a:schemeClr>
                </a:solidFill>
                <a:latin typeface="Abadi" panose="020B0604020104020204" pitchFamily="34" charset="0"/>
              </a:rPr>
              <a:t> </a:t>
            </a:r>
          </a:p>
          <a:p>
            <a:pPr>
              <a:spcBef>
                <a:spcPts val="1400"/>
              </a:spcBef>
            </a:pPr>
            <a:endParaRPr lang="en-US" dirty="0">
              <a:solidFill>
                <a:schemeClr val="accent3">
                  <a:lumMod val="25000"/>
                </a:schemeClr>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79A5F34C-D300-4C63-AB54-A189476F20A7}"/>
              </a:ext>
            </a:extLst>
          </p:cNvPr>
          <p:cNvSpPr>
            <a:spLocks noGrp="1"/>
          </p:cNvSpPr>
          <p:nvPr>
            <p:ph type="sldNum" sz="quarter" idx="12"/>
          </p:nvPr>
        </p:nvSpPr>
        <p:spPr/>
        <p:txBody>
          <a:bodyPr/>
          <a:lstStyle/>
          <a:p>
            <a:fld id="{A190C97C-0095-2443-AC12-FA4CBA4ACD4D}" type="slidenum">
              <a:rPr lang="en-US" smtClean="0"/>
              <a:t>6</a:t>
            </a:fld>
            <a:endParaRPr lang="en-US"/>
          </a:p>
        </p:txBody>
      </p:sp>
    </p:spTree>
    <p:extLst>
      <p:ext uri="{BB962C8B-B14F-4D97-AF65-F5344CB8AC3E}">
        <p14:creationId xmlns:p14="http://schemas.microsoft.com/office/powerpoint/2010/main" val="16325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820E24-1F78-4B52-9EA8-919A66673E55}"/>
              </a:ext>
            </a:extLst>
          </p:cNvPr>
          <p:cNvSpPr>
            <a:spLocks noGrp="1"/>
          </p:cNvSpPr>
          <p:nvPr>
            <p:ph type="title"/>
          </p:nvPr>
        </p:nvSpPr>
        <p:spPr>
          <a:xfrm>
            <a:off x="649263" y="748055"/>
            <a:ext cx="8761413" cy="708025"/>
          </a:xfrm>
        </p:spPr>
        <p:txBody>
          <a:bodyPr/>
          <a:lstStyle/>
          <a:p>
            <a:r>
              <a:rPr lang="en-US" dirty="0">
                <a:solidFill>
                  <a:schemeClr val="tx1"/>
                </a:solidFill>
              </a:rPr>
              <a:t>Section 1 : Methodology</a:t>
            </a:r>
          </a:p>
        </p:txBody>
      </p:sp>
      <p:sp>
        <p:nvSpPr>
          <p:cNvPr id="4" name="Rectangle 3">
            <a:extLst>
              <a:ext uri="{FF2B5EF4-FFF2-40B4-BE49-F238E27FC236}">
                <a16:creationId xmlns:a16="http://schemas.microsoft.com/office/drawing/2014/main" id="{A50DDA96-2CD9-45E1-8090-78586B88B1AE}"/>
              </a:ext>
            </a:extLst>
          </p:cNvPr>
          <p:cNvSpPr/>
          <p:nvPr/>
        </p:nvSpPr>
        <p:spPr>
          <a:xfrm>
            <a:off x="520505" y="2349305"/>
            <a:ext cx="11282289" cy="450869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705AAC4-CF34-4C97-925D-E09B2DB6889A}"/>
              </a:ext>
            </a:extLst>
          </p:cNvPr>
          <p:cNvSpPr>
            <a:spLocks noGrp="1"/>
          </p:cNvSpPr>
          <p:nvPr>
            <p:ph type="sldNum" sz="quarter" idx="12"/>
          </p:nvPr>
        </p:nvSpPr>
        <p:spPr/>
        <p:txBody>
          <a:bodyPr/>
          <a:lstStyle/>
          <a:p>
            <a:fld id="{A190C97C-0095-2443-AC12-FA4CBA4ACD4D}" type="slidenum">
              <a:rPr lang="en-US" smtClean="0"/>
              <a:t>7</a:t>
            </a:fld>
            <a:endParaRPr lang="en-US"/>
          </a:p>
        </p:txBody>
      </p:sp>
    </p:spTree>
    <p:extLst>
      <p:ext uri="{BB962C8B-B14F-4D97-AF65-F5344CB8AC3E}">
        <p14:creationId xmlns:p14="http://schemas.microsoft.com/office/powerpoint/2010/main" val="884825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2351316"/>
            <a:ext cx="11004647" cy="440117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121619"/>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r>
              <a:rPr lang="en-US" sz="8800" dirty="0">
                <a:solidFill>
                  <a:schemeClr val="accent3">
                    <a:lumMod val="25000"/>
                  </a:schemeClr>
                </a:solidFill>
                <a:latin typeface="Abadi"/>
              </a:rPr>
              <a:t>:</a:t>
            </a:r>
          </a:p>
          <a:p>
            <a:pPr lvl="1">
              <a:lnSpc>
                <a:spcPct val="120000"/>
              </a:lnSpc>
              <a:spcBef>
                <a:spcPts val="1400"/>
              </a:spcBef>
            </a:pPr>
            <a:r>
              <a:rPr lang="en-US" sz="7200" dirty="0">
                <a:solidFill>
                  <a:srgbClr val="1C7DDB"/>
                </a:solidFill>
                <a:latin typeface="Abadi"/>
              </a:rPr>
              <a:t>The data was collected using SPACE X API and scraping SPACEX Wikipedia page</a:t>
            </a:r>
            <a:r>
              <a:rPr lang="en-US" sz="7600" dirty="0">
                <a:solidFill>
                  <a:schemeClr val="bg2">
                    <a:lumMod val="50000"/>
                  </a:schemeClr>
                </a:solidFill>
                <a:latin typeface="Abadi"/>
              </a:rPr>
              <a:t>. </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7200" dirty="0">
                <a:solidFill>
                  <a:srgbClr val="1C7DDB"/>
                </a:solidFill>
                <a:latin typeface="Abadi"/>
              </a:rPr>
              <a:t>Data was cleaned using python libraries like Numpy and Pandas</a:t>
            </a:r>
            <a:r>
              <a:rPr lang="en-US" sz="7200" dirty="0">
                <a:solidFill>
                  <a:schemeClr val="bg2">
                    <a:lumMod val="50000"/>
                  </a:schemeClr>
                </a:solidFill>
                <a:latin typeface="Abadi"/>
              </a:rPr>
              <a:t>.</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rgbClr val="1C7DDB"/>
                </a:solidFill>
                <a:latin typeface="Abadi"/>
              </a:rPr>
              <a:t>Building ML pipeline: Preprocessing, Train Test Split, hyper parameter tuning , Data Modelling with Logistic Regression, SVM, Decision Tree Classifier and K nearest neighbor.</a:t>
            </a:r>
            <a:r>
              <a:rPr lang="en-US" sz="7600" dirty="0">
                <a:solidFill>
                  <a:schemeClr val="bg2">
                    <a:lumMod val="50000"/>
                  </a:schemeClr>
                </a:solidFill>
                <a:latin typeface="Abadi"/>
              </a:rPr>
              <a:t>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21619"/>
                </a:solidFill>
                <a:latin typeface="Abadi"/>
              </a:rPr>
              <a:t>Methodology</a:t>
            </a:r>
            <a:endParaRPr lang="en-US" dirty="0">
              <a:solidFill>
                <a:srgbClr val="121619"/>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3486" y="2394857"/>
            <a:ext cx="11205028" cy="3782106"/>
          </a:xfrm>
          <a:prstGeom prst="rect">
            <a:avLst/>
          </a:prstGeom>
        </p:spPr>
        <p:txBody>
          <a:bodyPr>
            <a:normAutofit fontScale="85000" lnSpcReduction="20000"/>
          </a:bodyPr>
          <a:lstStyle/>
          <a:p>
            <a:pPr marL="0" indent="0">
              <a:buNone/>
            </a:pPr>
            <a:r>
              <a:rPr lang="en-US" sz="2400" b="1" dirty="0"/>
              <a:t>Following steps were involved in Data Collection</a:t>
            </a:r>
            <a:r>
              <a:rPr lang="en-US" sz="2400" dirty="0"/>
              <a:t>:</a:t>
            </a:r>
            <a:r>
              <a:rPr lang="en-US" dirty="0"/>
              <a:t> </a:t>
            </a:r>
          </a:p>
          <a:p>
            <a:pPr marL="0" indent="0">
              <a:buNone/>
            </a:pPr>
            <a:r>
              <a:rPr lang="en-US" dirty="0"/>
              <a:t>•</a:t>
            </a:r>
            <a:r>
              <a:rPr lang="en-US" dirty="0">
                <a:solidFill>
                  <a:srgbClr val="1C7DDB"/>
                </a:solidFill>
                <a:latin typeface="Abadi" panose="020B0604020104020204" pitchFamily="34" charset="0"/>
              </a:rPr>
              <a:t> SpaceX API: – </a:t>
            </a:r>
          </a:p>
          <a:p>
            <a:pPr marL="0" indent="0">
              <a:buNone/>
            </a:pPr>
            <a:r>
              <a:rPr lang="en-US" dirty="0">
                <a:solidFill>
                  <a:srgbClr val="1C7DDB"/>
                </a:solidFill>
                <a:latin typeface="Abadi" panose="020B0604020104020204" pitchFamily="34" charset="0"/>
              </a:rPr>
              <a:t>    Data was collected by sending a GET request to SpaceX API .</a:t>
            </a:r>
          </a:p>
          <a:p>
            <a:pPr marL="0" indent="0">
              <a:buNone/>
            </a:pPr>
            <a:r>
              <a:rPr lang="en-US" dirty="0">
                <a:solidFill>
                  <a:srgbClr val="1C7DDB"/>
                </a:solidFill>
                <a:latin typeface="Abadi" panose="020B0604020104020204" pitchFamily="34" charset="0"/>
              </a:rPr>
              <a:t>    The data was decoded as json using .json() and turned into a Data Frame using json normalize().</a:t>
            </a:r>
          </a:p>
          <a:p>
            <a:pPr marL="0" indent="0">
              <a:buNone/>
            </a:pPr>
            <a:r>
              <a:rPr lang="en-US" dirty="0">
                <a:solidFill>
                  <a:srgbClr val="1C7DDB"/>
                </a:solidFill>
                <a:latin typeface="Abadi" panose="020B0604020104020204" pitchFamily="34" charset="0"/>
              </a:rPr>
              <a:t>    All the discrepancies in the data were removed like Null values.</a:t>
            </a:r>
          </a:p>
          <a:p>
            <a:pPr marL="0" indent="0">
              <a:buNone/>
            </a:pPr>
            <a:r>
              <a:rPr lang="en-US" dirty="0">
                <a:solidFill>
                  <a:srgbClr val="1C7DDB"/>
                </a:solidFill>
                <a:latin typeface="Abadi" panose="020B0604020104020204" pitchFamily="34" charset="0"/>
              </a:rPr>
              <a:t>• Web-Scraping: – </a:t>
            </a:r>
          </a:p>
          <a:p>
            <a:pPr marL="0" indent="0">
              <a:buNone/>
            </a:pPr>
            <a:r>
              <a:rPr lang="en-US" dirty="0">
                <a:solidFill>
                  <a:srgbClr val="1C7DDB"/>
                </a:solidFill>
                <a:latin typeface="Abadi" panose="020B0604020104020204" pitchFamily="34" charset="0"/>
              </a:rPr>
              <a:t>    Falcon 9 launch records were also collected by web-scraping from Wikipedia.</a:t>
            </a:r>
          </a:p>
          <a:p>
            <a:pPr marL="0" indent="0">
              <a:buNone/>
            </a:pPr>
            <a:r>
              <a:rPr lang="en-US" dirty="0">
                <a:solidFill>
                  <a:srgbClr val="1C7DDB"/>
                </a:solidFill>
                <a:latin typeface="Abadi" panose="020B0604020104020204" pitchFamily="34" charset="0"/>
              </a:rPr>
              <a:t>    A HTTP GET request was sent to Falcon 9 launch HTML page.</a:t>
            </a:r>
          </a:p>
          <a:p>
            <a:pPr marL="0" indent="0">
              <a:buNone/>
            </a:pPr>
            <a:r>
              <a:rPr lang="en-US" dirty="0">
                <a:solidFill>
                  <a:srgbClr val="1C7DDB"/>
                </a:solidFill>
                <a:latin typeface="Abadi" panose="020B0604020104020204" pitchFamily="34" charset="0"/>
              </a:rPr>
              <a:t>    The data was parsed and stored as a Data Frame using BeautifulSoup</a:t>
            </a:r>
            <a:r>
              <a:rPr lang="en-US" dirty="0"/>
              <a:t>. </a:t>
            </a:r>
          </a:p>
          <a:p>
            <a:pPr marL="0" indent="0">
              <a:buNone/>
            </a:pPr>
            <a:endParaRPr lang="en-US" dirty="0"/>
          </a:p>
          <a:p>
            <a:pPr marL="0" indent="0">
              <a:buNone/>
            </a:pPr>
            <a:r>
              <a:rPr lang="en-US" sz="1900" b="1" dirty="0">
                <a:latin typeface="Abadi" panose="020B0604020104020204" pitchFamily="34" charset="0"/>
              </a:rPr>
              <a:t>GIT HUB Link :  </a:t>
            </a:r>
            <a:r>
              <a:rPr lang="en-US" sz="2100" b="1" dirty="0">
                <a:solidFill>
                  <a:srgbClr val="1C7DD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https://github.com/Nakul-Pant-DS/IBM-Data-Science-Capstone-Project/blob/main/jupyter-labs-spacex-data-collection-api.ipynb</a:t>
            </a:r>
            <a:endParaRPr lang="en-US" sz="2100" b="1" dirty="0">
              <a:solidFill>
                <a:srgbClr val="1C7DDB"/>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21619"/>
                </a:solidFill>
                <a:latin typeface="Abadi"/>
              </a:rPr>
              <a:t>Data Collection</a:t>
            </a:r>
            <a:endParaRPr lang="en-US" dirty="0">
              <a:solidFill>
                <a:srgbClr val="121619"/>
              </a:solidFill>
            </a:endParaRPr>
          </a:p>
        </p:txBody>
      </p:sp>
    </p:spTree>
    <p:extLst>
      <p:ext uri="{BB962C8B-B14F-4D97-AF65-F5344CB8AC3E}">
        <p14:creationId xmlns:p14="http://schemas.microsoft.com/office/powerpoint/2010/main" val="328866583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55be751-a274-42e8-93fb-f39d3b9bccc8"/>
    <ds:schemaRef ds:uri="http://purl.org/dc/elements/1.1/"/>
    <ds:schemaRef ds:uri="http://schemas.microsoft.com/office/2006/metadata/properties"/>
    <ds:schemaRef ds:uri="f80a141d-92ca-4d3d-9308-f7e7b1d44ce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2511</TotalTime>
  <Words>2552</Words>
  <Application>Microsoft Office PowerPoint</Application>
  <PresentationFormat>Widescreen</PresentationFormat>
  <Paragraphs>327</Paragraphs>
  <Slides>57</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57</vt:i4>
      </vt:variant>
    </vt:vector>
  </HeadingPairs>
  <TitlesOfParts>
    <vt:vector size="68" baseType="lpstr">
      <vt:lpstr>Abadi</vt:lpstr>
      <vt:lpstr>Arial</vt:lpstr>
      <vt:lpstr>Calibri</vt:lpstr>
      <vt:lpstr>Calibri Light</vt:lpstr>
      <vt:lpstr>Century Gothic</vt:lpstr>
      <vt:lpstr>IBM Plex Mono SemiBold</vt:lpstr>
      <vt:lpstr>IBM Plex Mono Text</vt:lpstr>
      <vt:lpstr>Wingdings</vt:lpstr>
      <vt:lpstr>Wingdings 3</vt:lpstr>
      <vt:lpstr>Custom Design</vt:lpstr>
      <vt:lpstr>Ion Boardroom</vt:lpstr>
      <vt:lpstr>PowerPoint Presentation</vt:lpstr>
      <vt:lpstr>PowerPoint Presentation</vt:lpstr>
      <vt:lpstr>PowerPoint Presentation</vt:lpstr>
      <vt:lpstr>Outline</vt:lpstr>
      <vt:lpstr>PowerPoint Presentation</vt:lpstr>
      <vt:lpstr>Introduction</vt:lpstr>
      <vt:lpstr>Section 1 : Methodology</vt:lpstr>
      <vt:lpstr>PowerPoint Presentation</vt:lpstr>
      <vt:lpstr>PowerPoint Presentation</vt:lpstr>
      <vt:lpstr>PowerPoint Presentation</vt:lpstr>
      <vt:lpstr>PowerPoint Presentation</vt:lpstr>
      <vt:lpstr>Data Collection – SpaceX API </vt:lpstr>
      <vt:lpstr>PowerPoint Presentation</vt:lpstr>
      <vt:lpstr>Data Collection - Scraping </vt:lpstr>
      <vt:lpstr>PowerPoint Presentation</vt:lpstr>
      <vt:lpstr>Data Wrangling</vt:lpstr>
      <vt:lpstr>PowerPoint Presentation</vt:lpstr>
      <vt:lpstr>EDA with Data Visualization </vt:lpstr>
      <vt:lpstr>PowerPoint Presentation</vt:lpstr>
      <vt:lpstr>PowerPoint Presentation</vt:lpstr>
      <vt:lpstr>PowerPoint Presentation</vt:lpstr>
      <vt:lpstr>PowerPoint Presentation</vt:lpstr>
      <vt:lpstr>Predictive Analysis (Classification) </vt:lpstr>
      <vt:lpstr>PowerPoint Presentation</vt:lpstr>
      <vt:lpstr>PowerPoint Presentation</vt:lpstr>
      <vt:lpstr>PowerPoint Presentation</vt:lpstr>
      <vt:lpstr>PowerPoint Presentation</vt:lpstr>
      <vt:lpstr>PowerPoint Presentation</vt:lpstr>
      <vt:lpstr>Success Rate vs. Orbit 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Launch Outcome of PayLoad Between  5000-10,000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Admin</cp:lastModifiedBy>
  <cp:revision>478</cp:revision>
  <dcterms:created xsi:type="dcterms:W3CDTF">2021-04-29T18:58:34Z</dcterms:created>
  <dcterms:modified xsi:type="dcterms:W3CDTF">2023-12-20T12:57:38Z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